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74" r:id="rId3"/>
    <p:sldId id="257" r:id="rId4"/>
    <p:sldId id="258" r:id="rId5"/>
    <p:sldId id="264" r:id="rId6"/>
    <p:sldId id="260" r:id="rId7"/>
    <p:sldId id="263" r:id="rId8"/>
    <p:sldId id="273" r:id="rId9"/>
    <p:sldId id="269" r:id="rId10"/>
    <p:sldId id="262" r:id="rId11"/>
    <p:sldId id="271" r:id="rId12"/>
    <p:sldId id="265" r:id="rId13"/>
    <p:sldId id="259" r:id="rId14"/>
    <p:sldId id="272" r:id="rId15"/>
    <p:sldId id="266" r:id="rId16"/>
    <p:sldId id="270" r:id="rId17"/>
    <p:sldId id="268" r:id="rId18"/>
    <p:sldId id="267" r:id="rId19"/>
    <p:sldId id="26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5" r:id="rId41"/>
    <p:sldId id="306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9" r:id="rId52"/>
    <p:sldId id="308" r:id="rId53"/>
    <p:sldId id="310" r:id="rId54"/>
    <p:sldId id="311" r:id="rId55"/>
    <p:sldId id="312" r:id="rId5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4" autoAdjust="0"/>
    <p:restoredTop sz="93958" autoAdjust="0"/>
  </p:normalViewPr>
  <p:slideViewPr>
    <p:cSldViewPr snapToGrid="0">
      <p:cViewPr varScale="1">
        <p:scale>
          <a:sx n="80" d="100"/>
          <a:sy n="80" d="100"/>
        </p:scale>
        <p:origin x="12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C3C8D-85C8-42D5-91CA-8445D0551C9A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AADDC-7AC3-4D21-AAE9-53D54A1EBD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121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AADDC-7AC3-4D21-AAE9-53D54A1EBD8F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790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94F0F-2591-4DEA-BA7D-93DF0D5DFA5D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552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318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81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078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221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987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605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019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065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40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247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899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0FE-A28A-45D1-A12F-0A27FE03528F}" type="datetimeFigureOut">
              <a:rPr lang="de-AT" smtClean="0"/>
              <a:t>21.04.2021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139A-2C8B-45B6-A7EC-89264CC2D0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74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pr.org/taskforces/abdomen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136" y="261255"/>
            <a:ext cx="9615895" cy="22589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4800" dirty="0"/>
              <a:t>ESPR Abdominal </a:t>
            </a:r>
            <a:r>
              <a:rPr lang="en-GB" sz="4400" dirty="0"/>
              <a:t>(GI and GU) </a:t>
            </a:r>
            <a:r>
              <a:rPr lang="en-GB" sz="4800" dirty="0"/>
              <a:t>Imaging Task Force – recommendations </a:t>
            </a:r>
            <a:br>
              <a:rPr lang="en-GB" sz="4800" dirty="0"/>
            </a:br>
            <a:r>
              <a:rPr lang="en-GB" sz="3600" dirty="0"/>
              <a:t>in part together with </a:t>
            </a:r>
            <a:r>
              <a:rPr lang="en-GB" sz="3600" i="1" dirty="0"/>
              <a:t>ESUR paediatric urogenital imaging working group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9951" y="3496062"/>
            <a:ext cx="9482080" cy="3004461"/>
          </a:xfrm>
        </p:spPr>
        <p:txBody>
          <a:bodyPr>
            <a:normAutofit/>
          </a:bodyPr>
          <a:lstStyle/>
          <a:p>
            <a:r>
              <a:rPr lang="en-GB" dirty="0"/>
              <a:t>Members (</a:t>
            </a:r>
            <a:r>
              <a:rPr lang="en-GB" sz="2000" dirty="0"/>
              <a:t>in alphabetical order, present chairs underlined</a:t>
            </a:r>
            <a:r>
              <a:rPr lang="en-GB" dirty="0"/>
              <a:t>):</a:t>
            </a:r>
          </a:p>
          <a:p>
            <a:r>
              <a:rPr lang="en-GB" dirty="0">
                <a:latin typeface="+mj-lt"/>
              </a:rPr>
              <a:t>Augdal TA, Avni FE, Bruno C, Damasio MB, </a:t>
            </a:r>
            <a:r>
              <a:rPr lang="en-GB" dirty="0" err="1">
                <a:latin typeface="+mj-lt"/>
              </a:rPr>
              <a:t>Darge</a:t>
            </a:r>
            <a:r>
              <a:rPr lang="en-GB" dirty="0">
                <a:latin typeface="+mj-lt"/>
              </a:rPr>
              <a:t> K, Franchi-Abella S, </a:t>
            </a:r>
            <a:r>
              <a:rPr lang="de-AT" dirty="0">
                <a:latin typeface="+mj-lt"/>
              </a:rPr>
              <a:t>Herrmann J, </a:t>
            </a:r>
            <a:r>
              <a:rPr lang="de-AT" dirty="0" err="1">
                <a:latin typeface="+mj-lt"/>
              </a:rPr>
              <a:t>Ibe</a:t>
            </a:r>
            <a:r>
              <a:rPr lang="de-AT" dirty="0">
                <a:latin typeface="+mj-lt"/>
              </a:rPr>
              <a:t> D, </a:t>
            </a:r>
            <a:r>
              <a:rPr lang="en-GB" dirty="0" err="1">
                <a:latin typeface="+mj-lt"/>
              </a:rPr>
              <a:t>Ključevšek</a:t>
            </a:r>
            <a:r>
              <a:rPr lang="en-GB" dirty="0">
                <a:latin typeface="+mj-lt"/>
              </a:rPr>
              <a:t> D, Lobo ML, </a:t>
            </a:r>
            <a:r>
              <a:rPr lang="en-GB" dirty="0" err="1">
                <a:latin typeface="+mj-lt"/>
              </a:rPr>
              <a:t>Mentzel</a:t>
            </a:r>
            <a:r>
              <a:rPr lang="en-GB" dirty="0">
                <a:latin typeface="+mj-lt"/>
              </a:rPr>
              <a:t> HJ, Napolitano M, Ntoulia A, </a:t>
            </a:r>
            <a:r>
              <a:rPr lang="en-GB" u="sng" dirty="0" err="1">
                <a:latin typeface="+mj-lt"/>
              </a:rPr>
              <a:t>Ording</a:t>
            </a:r>
            <a:r>
              <a:rPr lang="en-GB" u="sng" dirty="0">
                <a:latin typeface="+mj-lt"/>
              </a:rPr>
              <a:t>-Müller LS</a:t>
            </a:r>
            <a:r>
              <a:rPr lang="en-GB" dirty="0">
                <a:latin typeface="+mj-lt"/>
              </a:rPr>
              <a:t>, </a:t>
            </a:r>
            <a:r>
              <a:rPr lang="de-AT" dirty="0" err="1">
                <a:latin typeface="+mj-lt"/>
              </a:rPr>
              <a:t>Perucca</a:t>
            </a:r>
            <a:r>
              <a:rPr lang="de-AT" dirty="0">
                <a:latin typeface="+mj-lt"/>
              </a:rPr>
              <a:t> G, </a:t>
            </a:r>
            <a:r>
              <a:rPr lang="en-GB" u="sng" dirty="0">
                <a:latin typeface="+mj-lt"/>
              </a:rPr>
              <a:t>Petit P</a:t>
            </a:r>
            <a:r>
              <a:rPr lang="en-GB" dirty="0">
                <a:latin typeface="+mj-lt"/>
              </a:rPr>
              <a:t>, Riccabona M, </a:t>
            </a:r>
            <a:r>
              <a:rPr lang="en-GB" dirty="0" err="1">
                <a:latin typeface="+mj-lt"/>
              </a:rPr>
              <a:t>Smets</a:t>
            </a:r>
            <a:r>
              <a:rPr lang="en-GB" dirty="0">
                <a:latin typeface="+mj-lt"/>
              </a:rPr>
              <a:t> AM, Stafrace S, </a:t>
            </a:r>
            <a:r>
              <a:rPr lang="en-GB" dirty="0" err="1">
                <a:latin typeface="+mj-lt"/>
              </a:rPr>
              <a:t>Toso</a:t>
            </a:r>
            <a:r>
              <a:rPr lang="en-GB" dirty="0">
                <a:latin typeface="+mj-lt"/>
              </a:rPr>
              <a:t> S, Woźniak MM</a:t>
            </a:r>
            <a:r>
              <a:rPr lang="de-AT" dirty="0">
                <a:latin typeface="+mj-lt"/>
              </a:rPr>
              <a:t>   </a:t>
            </a:r>
          </a:p>
          <a:p>
            <a:pPr algn="l"/>
            <a:r>
              <a:rPr lang="en-GB" sz="2000" dirty="0"/>
              <a:t>Former members:  </a:t>
            </a:r>
            <a:r>
              <a:rPr lang="de-AT" sz="2000" dirty="0" err="1">
                <a:latin typeface="+mj-lt"/>
              </a:rPr>
              <a:t>Blickman</a:t>
            </a:r>
            <a:r>
              <a:rPr lang="de-AT" sz="2000" dirty="0">
                <a:latin typeface="+mj-lt"/>
              </a:rPr>
              <a:t> JH, </a:t>
            </a:r>
            <a:r>
              <a:rPr lang="de-AT" sz="2000" dirty="0" err="1">
                <a:latin typeface="+mj-lt"/>
              </a:rPr>
              <a:t>Dacher</a:t>
            </a:r>
            <a:r>
              <a:rPr lang="de-AT" sz="2000" dirty="0">
                <a:latin typeface="+mj-lt"/>
              </a:rPr>
              <a:t> JN, </a:t>
            </a:r>
            <a:r>
              <a:rPr lang="en-GB" sz="2000" dirty="0" err="1">
                <a:latin typeface="+mj-lt"/>
              </a:rPr>
              <a:t>Littooij</a:t>
            </a:r>
            <a:r>
              <a:rPr lang="en-GB" sz="2000" dirty="0">
                <a:latin typeface="+mj-lt"/>
              </a:rPr>
              <a:t> AS, </a:t>
            </a:r>
            <a:r>
              <a:rPr lang="de-AT" sz="2000" dirty="0" err="1">
                <a:latin typeface="+mj-lt"/>
              </a:rPr>
              <a:t>Papadopolou</a:t>
            </a:r>
            <a:r>
              <a:rPr lang="de-AT" sz="2000" dirty="0">
                <a:latin typeface="+mj-lt"/>
              </a:rPr>
              <a:t> F, Vivier PH, Watson T, 		   Willi U</a:t>
            </a:r>
          </a:p>
          <a:p>
            <a:pPr algn="l"/>
            <a:r>
              <a:rPr lang="de-AT" sz="2000" dirty="0"/>
              <a:t>Booklet Editors: </a:t>
            </a:r>
            <a:r>
              <a:rPr lang="de-AT" sz="2000" dirty="0">
                <a:latin typeface="+mj-lt"/>
              </a:rPr>
              <a:t>Riccabona M, Lobo ML</a:t>
            </a:r>
            <a:endParaRPr lang="en-GB" sz="2000" dirty="0">
              <a:latin typeface="+mj-lt"/>
            </a:endParaRPr>
          </a:p>
        </p:txBody>
      </p:sp>
      <p:pic>
        <p:nvPicPr>
          <p:cNvPr id="4" name="Picture 13" descr="ESPRLogo">
            <a:extLst>
              <a:ext uri="{FF2B5EF4-FFF2-40B4-BE49-F238E27FC236}">
                <a16:creationId xmlns:a16="http://schemas.microsoft.com/office/drawing/2014/main" id="{9A2CD719-5047-46A1-949B-4465BA60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1" y="2766333"/>
            <a:ext cx="1514846" cy="10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3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18" y="247561"/>
            <a:ext cx="9675466" cy="738758"/>
          </a:xfrm>
        </p:spPr>
        <p:txBody>
          <a:bodyPr>
            <a:normAutofit/>
          </a:bodyPr>
          <a:lstStyle/>
          <a:p>
            <a:r>
              <a:rPr lang="en-US" sz="3200" dirty="0"/>
              <a:t>Intravenous urography (IVU) in childhood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19" y="1909519"/>
            <a:ext cx="9207138" cy="594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/>
              <a:t>Preparations: </a:t>
            </a:r>
            <a:r>
              <a:rPr lang="en-GB" sz="2200" b="1" dirty="0"/>
              <a:t>	</a:t>
            </a:r>
            <a:r>
              <a:rPr lang="en-GB" sz="1900" dirty="0"/>
              <a:t>age = minimum 4-6 weeks, in infants perform before next meal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/>
              <a:t>		NPO, hydration, creatinine, venous line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8118" y="2851736"/>
            <a:ext cx="87651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Procedure: </a:t>
            </a:r>
            <a:r>
              <a:rPr lang="en-GB" b="1" dirty="0"/>
              <a:t>		</a:t>
            </a:r>
            <a:r>
              <a:rPr lang="en-GB" dirty="0"/>
              <a:t>adapt exposure &amp; CA to age / weight</a:t>
            </a:r>
          </a:p>
          <a:p>
            <a:r>
              <a:rPr lang="en-GB" dirty="0"/>
              <a:t>				proper use of filters, grid, shutters (</a:t>
            </a:r>
            <a:r>
              <a:rPr lang="en-GB" sz="1400" dirty="0"/>
              <a:t>not electronic margins</a:t>
            </a:r>
            <a:r>
              <a:rPr lang="en-GB" dirty="0"/>
              <a:t>)</a:t>
            </a:r>
          </a:p>
          <a:p>
            <a:r>
              <a:rPr lang="en-GB" dirty="0"/>
              <a:t>					</a:t>
            </a:r>
            <a:r>
              <a:rPr lang="en-GB" sz="1600" dirty="0"/>
              <a:t>renal area, or KUB (include symphysis)</a:t>
            </a:r>
          </a:p>
          <a:p>
            <a:r>
              <a:rPr lang="en-GB" sz="1600" dirty="0"/>
              <a:t>				</a:t>
            </a:r>
            <a:r>
              <a:rPr lang="en-GB" dirty="0"/>
              <a:t>initial KUB only if indispensable </a:t>
            </a:r>
            <a:r>
              <a:rPr lang="en-GB" sz="1600" dirty="0"/>
              <a:t>(e.g., </a:t>
            </a:r>
            <a:r>
              <a:rPr lang="en-GB" sz="1600" dirty="0" err="1"/>
              <a:t>urolithiasis</a:t>
            </a:r>
            <a:r>
              <a:rPr lang="en-GB" sz="1600" dirty="0"/>
              <a:t>)</a:t>
            </a:r>
          </a:p>
          <a:p>
            <a:r>
              <a:rPr lang="en-GB" sz="1600" dirty="0"/>
              <a:t>				</a:t>
            </a:r>
            <a:r>
              <a:rPr lang="en-GB" dirty="0"/>
              <a:t>reduce number exposures, e.g.:</a:t>
            </a:r>
          </a:p>
          <a:p>
            <a:r>
              <a:rPr lang="en-GB" sz="1600" dirty="0"/>
              <a:t>					one early renal view at 5 minutes</a:t>
            </a:r>
          </a:p>
          <a:p>
            <a:r>
              <a:rPr lang="en-GB" sz="1600" dirty="0"/>
              <a:t>					single late KUB at 15-20 minutes</a:t>
            </a:r>
          </a:p>
          <a:p>
            <a:r>
              <a:rPr lang="en-GB" sz="1600" dirty="0"/>
              <a:t>					additional focused images, if needed for treatm</a:t>
            </a:r>
            <a:r>
              <a:rPr lang="en-GB" dirty="0"/>
              <a:t>ent</a:t>
            </a:r>
            <a:endParaRPr lang="en-GB" sz="1600" dirty="0"/>
          </a:p>
          <a:p>
            <a:r>
              <a:rPr lang="en-GB" sz="1600" dirty="0"/>
              <a:t>				</a:t>
            </a:r>
            <a:r>
              <a:rPr lang="en-GB" dirty="0"/>
              <a:t>diuretic IVU: </a:t>
            </a:r>
            <a:r>
              <a:rPr lang="en-GB" sz="1600" dirty="0"/>
              <a:t>Furosemide iv. 1 mg/kg BW (max. 20 mg) 20 min before exposure</a:t>
            </a:r>
          </a:p>
          <a:p>
            <a:r>
              <a:rPr lang="en-GB" sz="1600" dirty="0"/>
              <a:t>					inject 5 minutes before, with, or 5-10 minutes after CA application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8119" y="5609218"/>
            <a:ext cx="949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Goal: 	</a:t>
            </a:r>
            <a:r>
              <a:rPr lang="en-US" dirty="0"/>
              <a:t>answer specific query with minimal radiation (ALARA)</a:t>
            </a:r>
            <a:r>
              <a:rPr lang="en-GB" sz="1600" dirty="0"/>
              <a:t>	 	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6680" y="6547938"/>
            <a:ext cx="958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</a:t>
            </a:r>
            <a:r>
              <a:rPr lang="en-GB" sz="1400" dirty="0"/>
              <a:t>: </a:t>
            </a:r>
            <a:r>
              <a:rPr lang="en-GB" sz="1000" dirty="0"/>
              <a:t>BW = body weight, CA = contrast agent, iv. = intravenous, KUB = kidney ureter bladder film, NPO = nothing </a:t>
            </a:r>
            <a:r>
              <a:rPr lang="en-GB" sz="1000" dirty="0" err="1"/>
              <a:t>peroral</a:t>
            </a:r>
            <a:r>
              <a:rPr lang="en-GB" sz="1000" dirty="0"/>
              <a:t>, US = ultrasound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61315" y="39260"/>
            <a:ext cx="362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2010;40:1315-1320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08132" y="6023015"/>
            <a:ext cx="68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Note: </a:t>
            </a:r>
            <a:r>
              <a:rPr lang="en-US" i="1" dirty="0"/>
              <a:t>avoid multiple, unnecessary or particularly tomographic vie</a:t>
            </a:r>
            <a:r>
              <a:rPr lang="en-US" dirty="0"/>
              <a:t>ws</a:t>
            </a:r>
            <a:endParaRPr lang="en-GB" sz="1600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98118" y="1027465"/>
            <a:ext cx="96138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en-GB" sz="2000" b="1" dirty="0"/>
              <a:t>Indications: 	</a:t>
            </a:r>
            <a:r>
              <a:rPr lang="en-GB" sz="1600" dirty="0"/>
              <a:t>in exceptional cases, no access to MRU/CT, equivocal findings on US &amp; pre- or/and post-operative, </a:t>
            </a:r>
            <a:r>
              <a:rPr lang="en-GB" sz="1600" dirty="0" err="1"/>
              <a:t>urolithiasis</a:t>
            </a:r>
            <a:r>
              <a:rPr lang="en-GB" sz="1600" dirty="0"/>
              <a:t>, (trauma – e.g. after CT), </a:t>
            </a:r>
            <a:r>
              <a:rPr lang="en-GB" sz="1600" dirty="0" err="1"/>
              <a:t>caliceal</a:t>
            </a:r>
            <a:r>
              <a:rPr lang="en-GB" sz="1600" dirty="0"/>
              <a:t> diverticula, ureteral &amp; subtle </a:t>
            </a:r>
            <a:r>
              <a:rPr lang="en-GB" sz="1600" dirty="0" err="1"/>
              <a:t>caliceal</a:t>
            </a:r>
            <a:r>
              <a:rPr lang="en-GB" sz="1600" dirty="0"/>
              <a:t> pathology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505763" y="2429406"/>
            <a:ext cx="471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Note: </a:t>
            </a:r>
            <a:r>
              <a:rPr lang="en-US" i="1" dirty="0"/>
              <a:t>previous dedicated US study mandatory</a:t>
            </a:r>
            <a:endParaRPr lang="en-GB" sz="16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7695753" y="2881699"/>
            <a:ext cx="21161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IV. </a:t>
            </a:r>
            <a:r>
              <a:rPr lang="de-AT" b="1" dirty="0" err="1"/>
              <a:t>contrast</a:t>
            </a:r>
            <a:r>
              <a:rPr lang="de-AT" b="1" dirty="0"/>
              <a:t> dose</a:t>
            </a:r>
          </a:p>
          <a:p>
            <a:r>
              <a:rPr lang="de-AT" sz="1600" dirty="0"/>
              <a:t>Age </a:t>
            </a:r>
            <a:r>
              <a:rPr lang="de-AT" sz="1400" dirty="0"/>
              <a:t>[</a:t>
            </a:r>
            <a:r>
              <a:rPr lang="de-AT" sz="1400" dirty="0" err="1"/>
              <a:t>year</a:t>
            </a:r>
            <a:r>
              <a:rPr lang="de-AT" sz="1400" dirty="0"/>
              <a:t>]</a:t>
            </a:r>
            <a:r>
              <a:rPr lang="de-AT" sz="1600" dirty="0"/>
              <a:t>	ml/kg BW</a:t>
            </a:r>
          </a:p>
          <a:p>
            <a:pPr algn="ctr"/>
            <a:r>
              <a:rPr lang="de-AT" sz="1600" dirty="0"/>
              <a:t>1 		2.5</a:t>
            </a:r>
          </a:p>
          <a:p>
            <a:pPr algn="ctr"/>
            <a:r>
              <a:rPr lang="de-AT" sz="1600" dirty="0"/>
              <a:t>2 		2.0</a:t>
            </a:r>
          </a:p>
          <a:p>
            <a:pPr algn="ctr"/>
            <a:r>
              <a:rPr lang="de-AT" sz="1600" dirty="0"/>
              <a:t>3 		1.5</a:t>
            </a:r>
          </a:p>
          <a:p>
            <a:pPr algn="ctr"/>
            <a:r>
              <a:rPr lang="de-AT" sz="1600" dirty="0"/>
              <a:t>&gt;4 		1.0</a:t>
            </a:r>
          </a:p>
        </p:txBody>
      </p:sp>
    </p:spTree>
    <p:extLst>
      <p:ext uri="{BB962C8B-B14F-4D97-AF65-F5344CB8AC3E}">
        <p14:creationId xmlns:p14="http://schemas.microsoft.com/office/powerpoint/2010/main" val="135919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048" y="247561"/>
            <a:ext cx="8490389" cy="727803"/>
          </a:xfrm>
        </p:spPr>
        <p:txBody>
          <a:bodyPr>
            <a:normAutofit/>
          </a:bodyPr>
          <a:lstStyle/>
          <a:p>
            <a:r>
              <a:rPr lang="en-GB" sz="3200" dirty="0"/>
              <a:t>Neonatal female genital ultrasound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19" y="1772354"/>
            <a:ext cx="9613820" cy="662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Requisites: 	</a:t>
            </a:r>
            <a:r>
              <a:rPr lang="en-US" sz="1800" dirty="0"/>
              <a:t>well hydrated, full bladder, adequate equipment &amp; transducers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	</a:t>
            </a:r>
            <a:r>
              <a:rPr lang="en-US" sz="1600" dirty="0"/>
              <a:t>full bladder: consider </a:t>
            </a:r>
            <a:r>
              <a:rPr lang="en-US" sz="1600" dirty="0" err="1"/>
              <a:t>NaCl</a:t>
            </a:r>
            <a:r>
              <a:rPr lang="en-US" sz="1600" dirty="0"/>
              <a:t>-filling through small (4-6 French) catheter if needed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39092" y="2358274"/>
            <a:ext cx="8018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Note: </a:t>
            </a:r>
            <a:r>
              <a:rPr lang="en-GB" dirty="0"/>
              <a:t>include US of entire urinary tract + adrenal glands (p</a:t>
            </a:r>
            <a:r>
              <a:rPr lang="en-GB" sz="1600" dirty="0"/>
              <a:t>otentially add spinal cord US)		(additional) abdominal survey useful using high resolution linear transducer</a:t>
            </a:r>
          </a:p>
          <a:p>
            <a:r>
              <a:rPr lang="en-GB" sz="1600" dirty="0"/>
              <a:t>		consider perineal &amp; trans-</a:t>
            </a:r>
            <a:r>
              <a:rPr lang="en-GB" sz="1600" dirty="0" err="1"/>
              <a:t>symphyseal</a:t>
            </a:r>
            <a:r>
              <a:rPr lang="en-GB" sz="1600" dirty="0"/>
              <a:t> approach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118" y="3272790"/>
            <a:ext cx="96138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Standard US 	- abdominal approach: </a:t>
            </a:r>
          </a:p>
          <a:p>
            <a:r>
              <a:rPr lang="en-GB" sz="2000" b="1" dirty="0"/>
              <a:t>				</a:t>
            </a:r>
            <a:r>
              <a:rPr lang="en-GB" dirty="0"/>
              <a:t>assess uterus (with cervix), vagina, ovaries			</a:t>
            </a:r>
            <a:r>
              <a:rPr lang="en-GB" sz="1600" dirty="0"/>
              <a:t>				</a:t>
            </a:r>
          </a:p>
          <a:p>
            <a:r>
              <a:rPr lang="en-GB" sz="1600" dirty="0"/>
              <a:t>					present? size, morphology, position, vaginal / uterine obstruction?</a:t>
            </a:r>
            <a:r>
              <a:rPr lang="en-GB" sz="1100" dirty="0"/>
              <a:t>	</a:t>
            </a:r>
          </a:p>
          <a:p>
            <a:r>
              <a:rPr lang="en-GB" sz="1100" dirty="0"/>
              <a:t>				</a:t>
            </a:r>
            <a:r>
              <a:rPr lang="en-GB" dirty="0"/>
              <a:t>assess bladder (</a:t>
            </a:r>
            <a:r>
              <a:rPr lang="en-GB" sz="1600" dirty="0"/>
              <a:t>with distal ureters</a:t>
            </a:r>
            <a:r>
              <a:rPr lang="en-GB" dirty="0"/>
              <a:t>) </a:t>
            </a:r>
            <a:r>
              <a:rPr lang="en-GB" sz="1600" dirty="0"/>
              <a:t>+ </a:t>
            </a:r>
            <a:r>
              <a:rPr lang="en-GB" sz="1600" dirty="0" err="1"/>
              <a:t>retrovesical</a:t>
            </a:r>
            <a:r>
              <a:rPr lang="en-GB" sz="1600" dirty="0"/>
              <a:t> space</a:t>
            </a:r>
            <a:r>
              <a:rPr lang="en-GB" dirty="0"/>
              <a:t>, </a:t>
            </a:r>
            <a:r>
              <a:rPr lang="en-GB" sz="1600" dirty="0"/>
              <a:t>potentially labia (</a:t>
            </a:r>
            <a:r>
              <a:rPr lang="en-GB" sz="1400" dirty="0"/>
              <a:t>ectopic gonads?)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092" y="6575081"/>
            <a:ext cx="747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</a:t>
            </a:r>
            <a:r>
              <a:rPr lang="en-GB" sz="1200" b="1" i="1" dirty="0">
                <a:sym typeface="Wingdings" panose="05000000000000000000" pitchFamily="2" charset="2"/>
              </a:rPr>
              <a:t>: </a:t>
            </a:r>
            <a:r>
              <a:rPr lang="en-GB" sz="1200" b="1" i="1" dirty="0"/>
              <a:t> </a:t>
            </a:r>
            <a:r>
              <a:rPr lang="en-GB" sz="1000" dirty="0" smtClean="0"/>
              <a:t>DSD = disorder of sexual development, </a:t>
            </a:r>
            <a:r>
              <a:rPr lang="en-GB" sz="1000" dirty="0" err="1" smtClean="0"/>
              <a:t>NaCl</a:t>
            </a:r>
            <a:r>
              <a:rPr lang="en-GB" sz="1000" dirty="0" smtClean="0"/>
              <a:t> </a:t>
            </a:r>
            <a:r>
              <a:rPr lang="en-GB" sz="1000" dirty="0"/>
              <a:t>= saline, iv. intravenous, (3D)US = (three-dimensional) ultrasound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171509" y="13621"/>
            <a:ext cx="2719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2014;44: 496-502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31577" y="5554046"/>
            <a:ext cx="927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Potentially proceed with US-</a:t>
            </a:r>
            <a:r>
              <a:rPr lang="en-GB" b="1" dirty="0" err="1"/>
              <a:t>genitography</a:t>
            </a:r>
            <a:r>
              <a:rPr lang="en-GB" b="1" dirty="0"/>
              <a:t>: </a:t>
            </a:r>
          </a:p>
          <a:p>
            <a:r>
              <a:rPr lang="en-GB" dirty="0"/>
              <a:t>	 	one may add 3DUS + coronal reconstructions (thick slab) </a:t>
            </a:r>
          </a:p>
          <a:p>
            <a:r>
              <a:rPr lang="en-GB" dirty="0"/>
              <a:t>			</a:t>
            </a:r>
            <a:r>
              <a:rPr lang="en-GB" sz="1600" dirty="0"/>
              <a:t>for better definition &amp; characterisation of uterine &amp; vaginal anomalies (</a:t>
            </a:r>
            <a:r>
              <a:rPr lang="en-GB" sz="1400" dirty="0"/>
              <a:t>visualise coronal plane</a:t>
            </a:r>
            <a:r>
              <a:rPr lang="en-GB" sz="1600" dirty="0"/>
              <a:t>)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198118" y="4623602"/>
            <a:ext cx="96138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Perineal US: 		</a:t>
            </a:r>
            <a:r>
              <a:rPr lang="en-GB" dirty="0"/>
              <a:t>vagina (&amp; urethra), cervix (</a:t>
            </a:r>
            <a:r>
              <a:rPr lang="en-GB" sz="1600" dirty="0"/>
              <a:t>potentially + anal canal</a:t>
            </a:r>
            <a:r>
              <a:rPr lang="en-GB" dirty="0"/>
              <a:t>)		</a:t>
            </a:r>
            <a:r>
              <a:rPr lang="en-GB" sz="1600" dirty="0"/>
              <a:t>				</a:t>
            </a:r>
          </a:p>
          <a:p>
            <a:pPr>
              <a:lnSpc>
                <a:spcPct val="80000"/>
              </a:lnSpc>
            </a:pPr>
            <a:r>
              <a:rPr lang="en-GB" sz="1600" dirty="0"/>
              <a:t>					morphology, position, patency, after filling &amp; during voiding</a:t>
            </a:r>
            <a:r>
              <a:rPr lang="en-GB" sz="1100" dirty="0"/>
              <a:t>	</a:t>
            </a:r>
          </a:p>
          <a:p>
            <a:r>
              <a:rPr lang="en-GB" sz="1100" dirty="0"/>
              <a:t>					</a:t>
            </a:r>
            <a:r>
              <a:rPr lang="en-GB" sz="1400" dirty="0"/>
              <a:t>	if obstruction: distance from lowest end to perineal orifice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8119" y="1022912"/>
            <a:ext cx="925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en-GB" sz="2000" b="1" dirty="0"/>
              <a:t>Indications: 	</a:t>
            </a:r>
            <a:r>
              <a:rPr lang="en-GB" dirty="0" smtClean="0">
                <a:solidFill>
                  <a:srgbClr val="000000"/>
                </a:solidFill>
                <a:cs typeface="Times New Roman"/>
              </a:rPr>
              <a:t>suspected </a:t>
            </a:r>
            <a:r>
              <a:rPr lang="en-GB" dirty="0" smtClean="0">
                <a:solidFill>
                  <a:srgbClr val="000000"/>
                </a:solidFill>
                <a:ea typeface="Calibri"/>
                <a:cs typeface="Times New Roman"/>
              </a:rPr>
              <a:t>malformations</a:t>
            </a:r>
            <a:r>
              <a:rPr lang="en-GB" dirty="0">
                <a:solidFill>
                  <a:srgbClr val="000000"/>
                </a:solidFill>
                <a:ea typeface="Calibri"/>
                <a:cs typeface="Times New Roman"/>
              </a:rPr>
              <a:t>, other </a:t>
            </a:r>
            <a:r>
              <a:rPr lang="en-GB" dirty="0" smtClean="0">
                <a:solidFill>
                  <a:srgbClr val="000000"/>
                </a:solidFill>
                <a:ea typeface="Calibri"/>
                <a:cs typeface="Times New Roman"/>
              </a:rPr>
              <a:t>condition with potential genital involvement</a:t>
            </a:r>
            <a:endParaRPr lang="en-GB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1789113" indent="-1789113"/>
            <a:r>
              <a:rPr lang="en-GB" sz="1600" dirty="0">
                <a:solidFill>
                  <a:srgbClr val="000000"/>
                </a:solidFill>
                <a:cs typeface="Times New Roman"/>
              </a:rPr>
              <a:t>			</a:t>
            </a:r>
            <a:r>
              <a:rPr lang="en-GB" sz="1600" dirty="0" err="1">
                <a:solidFill>
                  <a:srgbClr val="000000"/>
                </a:solidFill>
                <a:ea typeface="Calibri"/>
                <a:cs typeface="Times New Roman"/>
              </a:rPr>
              <a:t>eg</a:t>
            </a:r>
            <a:r>
              <a:rPr lang="en-GB" sz="1600" dirty="0">
                <a:solidFill>
                  <a:srgbClr val="000000"/>
                </a:solidFill>
                <a:ea typeface="Calibri"/>
                <a:cs typeface="Times New Roman"/>
              </a:rPr>
              <a:t>., </a:t>
            </a:r>
            <a:r>
              <a:rPr lang="en-GB" sz="1600" dirty="0" smtClean="0">
                <a:solidFill>
                  <a:srgbClr val="000000"/>
                </a:solidFill>
                <a:ea typeface="Calibri"/>
                <a:cs typeface="Times New Roman"/>
              </a:rPr>
              <a:t>single kidney, cloacal malformation, DSD …</a:t>
            </a:r>
            <a:endParaRPr lang="de-AT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668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8119" y="3502357"/>
            <a:ext cx="96138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b="1" dirty="0"/>
              <a:t>Examination: </a:t>
            </a:r>
            <a:r>
              <a:rPr lang="en-GB" b="1" dirty="0"/>
              <a:t>	</a:t>
            </a:r>
            <a:r>
              <a:rPr lang="en-GB" dirty="0"/>
              <a:t>targeted examination (POCUS) or detailed general assessment</a:t>
            </a:r>
          </a:p>
          <a:p>
            <a:r>
              <a:rPr lang="en-GB" dirty="0"/>
              <a:t>				overview = convex probe </a:t>
            </a:r>
          </a:p>
          <a:p>
            <a:r>
              <a:rPr lang="en-GB" dirty="0"/>
              <a:t>				detailed analysis of bowel (wall) = high resolution linear transducer</a:t>
            </a:r>
          </a:p>
          <a:p>
            <a:r>
              <a:rPr lang="en-GB" sz="1400" dirty="0"/>
              <a:t>					following bowel easier in </a:t>
            </a:r>
            <a:r>
              <a:rPr lang="en-GB" sz="1400" dirty="0" err="1"/>
              <a:t>organo</a:t>
            </a:r>
            <a:r>
              <a:rPr lang="en-GB" sz="1400" dirty="0"/>
              <a:t>-axial sections, complete by longitudinal sections</a:t>
            </a:r>
          </a:p>
          <a:p>
            <a:r>
              <a:rPr lang="en-GB" sz="1400" dirty="0"/>
              <a:t>					(gentle, but persisting) graded compression </a:t>
            </a:r>
          </a:p>
          <a:p>
            <a:r>
              <a:rPr lang="en-GB" sz="1400" dirty="0"/>
              <a:t>					Harmonic Imaging helpful, CDS sometimes essential</a:t>
            </a:r>
          </a:p>
          <a:p>
            <a:r>
              <a:rPr lang="en-GB" sz="1400" dirty="0"/>
              <a:t>				</a:t>
            </a:r>
            <a:r>
              <a:rPr lang="en-GB" dirty="0"/>
              <a:t>possibly fill &amp; distend structures </a:t>
            </a:r>
            <a:r>
              <a:rPr lang="en-GB" sz="1400" dirty="0"/>
              <a:t>(drinking fluid, instillation via gastric tube, saline enema)</a:t>
            </a:r>
          </a:p>
          <a:p>
            <a:r>
              <a:rPr lang="en-GB" sz="1400" dirty="0"/>
              <a:t>					for lesser pelvis / anorectal region: perineal approach</a:t>
            </a:r>
          </a:p>
          <a:p>
            <a:r>
              <a:rPr lang="en-GB" sz="1400" dirty="0"/>
              <a:t>				</a:t>
            </a:r>
            <a:r>
              <a:rPr lang="en-US" dirty="0"/>
              <a:t>documentation sometimes challenging </a:t>
            </a:r>
            <a:r>
              <a:rPr lang="en-US" sz="1600" dirty="0"/>
              <a:t>–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use pictograms, possibly extended view, dual image, 						representative &amp; repeatable sections, sometimes clips &amp; M-mode useful (</a:t>
            </a:r>
            <a:r>
              <a:rPr lang="en-US" sz="1200" dirty="0">
                <a:solidFill>
                  <a:prstClr val="black"/>
                </a:solidFill>
              </a:rPr>
              <a:t>e.g., peristalsis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501" y="268109"/>
            <a:ext cx="9500503" cy="676909"/>
          </a:xfrm>
        </p:spPr>
        <p:txBody>
          <a:bodyPr>
            <a:normAutofit/>
          </a:bodyPr>
          <a:lstStyle/>
          <a:p>
            <a:r>
              <a:rPr lang="en-GB" sz="3200" dirty="0"/>
              <a:t>Paediatric gastrointestinal (bowel) ultrasound (GI-US)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" y="2268943"/>
            <a:ext cx="9613820" cy="641394"/>
          </a:xfrm>
        </p:spPr>
        <p:txBody>
          <a:bodyPr>
            <a:normAutofit/>
          </a:bodyPr>
          <a:lstStyle/>
          <a:p>
            <a:pPr marL="0" indent="0" defTabSz="89535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Requisites: 	</a:t>
            </a:r>
            <a:r>
              <a:rPr lang="en-GB" sz="1800" dirty="0"/>
              <a:t>no preparation, sometimes fasted before drinking / filling helpful</a:t>
            </a:r>
          </a:p>
          <a:p>
            <a:pPr marL="0" indent="0" defTabSz="893763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/>
              <a:t>		</a:t>
            </a:r>
            <a:r>
              <a:rPr lang="en-GB" sz="1600" dirty="0"/>
              <a:t>range of transducers with variable (high) frequencies </a:t>
            </a:r>
            <a:r>
              <a:rPr lang="en-GB" sz="1500" dirty="0"/>
              <a:t>(</a:t>
            </a:r>
            <a:r>
              <a:rPr lang="en-GB" sz="1400" dirty="0"/>
              <a:t>curved array &amp; linear transducer</a:t>
            </a:r>
            <a:r>
              <a:rPr lang="en-GB" sz="1500" dirty="0"/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51909" y="2801614"/>
            <a:ext cx="5915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Note:  </a:t>
            </a:r>
            <a:r>
              <a:rPr lang="en-GB" sz="1600" i="1" dirty="0"/>
              <a:t>saline, milk (</a:t>
            </a:r>
            <a:r>
              <a:rPr lang="en-GB" sz="1400" i="1" dirty="0"/>
              <a:t>stomach) </a:t>
            </a:r>
            <a:r>
              <a:rPr lang="en-GB" sz="1600" i="1" dirty="0"/>
              <a:t>or UCA may serve as agents  </a:t>
            </a:r>
            <a:endParaRPr lang="en-GB" sz="1400" i="1" dirty="0"/>
          </a:p>
          <a:p>
            <a:r>
              <a:rPr lang="en-GB" sz="1400" i="1" dirty="0"/>
              <a:t>	   some use formula as for MR-</a:t>
            </a:r>
            <a:r>
              <a:rPr lang="en-GB" sz="1400" i="1" dirty="0" err="1"/>
              <a:t>enterography</a:t>
            </a:r>
            <a:r>
              <a:rPr lang="en-GB" sz="1400" i="1" dirty="0"/>
              <a:t> for small bowel distention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119" y="1112215"/>
            <a:ext cx="961382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lvl="0" indent="-1789113" defTabSz="914400">
              <a:lnSpc>
                <a:spcPct val="80000"/>
              </a:lnSpc>
            </a:pPr>
            <a:r>
              <a:rPr lang="en-GB" sz="2000" b="1" dirty="0">
                <a:solidFill>
                  <a:prstClr val="black"/>
                </a:solidFill>
              </a:rPr>
              <a:t>Indications: </a:t>
            </a:r>
            <a:r>
              <a:rPr lang="en-GB" b="1" dirty="0">
                <a:solidFill>
                  <a:prstClr val="black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many accepted, sometime childhood specific queries: </a:t>
            </a:r>
          </a:p>
          <a:p>
            <a:pPr marL="1789113" lvl="0" indent="-1789113" defTabSz="914400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</a:rPr>
              <a:t>	e.g., </a:t>
            </a:r>
            <a:r>
              <a:rPr lang="en-US" sz="1400" i="1" dirty="0">
                <a:solidFill>
                  <a:prstClr val="black"/>
                </a:solidFill>
              </a:rPr>
              <a:t>hypertrophic pyloric stenosis, </a:t>
            </a:r>
            <a:r>
              <a:rPr lang="en-US" sz="1400" i="1" dirty="0" err="1">
                <a:solidFill>
                  <a:prstClr val="black"/>
                </a:solidFill>
              </a:rPr>
              <a:t>malrotation</a:t>
            </a:r>
            <a:r>
              <a:rPr lang="en-US" sz="1400" i="1" dirty="0">
                <a:solidFill>
                  <a:prstClr val="black"/>
                </a:solidFill>
              </a:rPr>
              <a:t> &amp; volvulus, appendicitis, intussusception, Inflammatory bowel disease, duplication cysts, mesenteric lymphadenopathy, necrotizing </a:t>
            </a:r>
            <a:r>
              <a:rPr lang="en-US" sz="1400" i="1" dirty="0" err="1">
                <a:solidFill>
                  <a:prstClr val="black"/>
                </a:solidFill>
              </a:rPr>
              <a:t>enterocolitis</a:t>
            </a:r>
            <a:r>
              <a:rPr lang="en-US" sz="1400" i="1" dirty="0">
                <a:solidFill>
                  <a:prstClr val="black"/>
                </a:solidFill>
              </a:rPr>
              <a:t> &amp; intestinal </a:t>
            </a:r>
            <a:r>
              <a:rPr lang="en-US" sz="1400" i="1" dirty="0" err="1">
                <a:solidFill>
                  <a:prstClr val="black"/>
                </a:solidFill>
              </a:rPr>
              <a:t>pneumatosis</a:t>
            </a:r>
            <a:r>
              <a:rPr lang="en-US" sz="1400" i="1" dirty="0">
                <a:solidFill>
                  <a:prstClr val="black"/>
                </a:solidFill>
              </a:rPr>
              <a:t>, </a:t>
            </a:r>
            <a:r>
              <a:rPr lang="en-US" sz="1400" i="1" dirty="0" err="1">
                <a:solidFill>
                  <a:prstClr val="black"/>
                </a:solidFill>
              </a:rPr>
              <a:t>microcolon</a:t>
            </a:r>
            <a:r>
              <a:rPr lang="en-US" sz="1400" i="1" dirty="0">
                <a:solidFill>
                  <a:prstClr val="black"/>
                </a:solidFill>
              </a:rPr>
              <a:t>, gastro-</a:t>
            </a:r>
            <a:r>
              <a:rPr lang="en-US" sz="1400" i="1" dirty="0" err="1">
                <a:solidFill>
                  <a:prstClr val="black"/>
                </a:solidFill>
              </a:rPr>
              <a:t>oesophageal</a:t>
            </a:r>
            <a:r>
              <a:rPr lang="en-US" sz="1400" i="1" dirty="0">
                <a:solidFill>
                  <a:prstClr val="black"/>
                </a:solidFill>
              </a:rPr>
              <a:t> reflux &amp; hiatal hernia (specific protocol), polyps &amp; </a:t>
            </a:r>
            <a:r>
              <a:rPr lang="en-US" sz="1400" i="1" dirty="0" err="1">
                <a:solidFill>
                  <a:prstClr val="black"/>
                </a:solidFill>
              </a:rPr>
              <a:t>tumours</a:t>
            </a:r>
            <a:endParaRPr lang="en-US" sz="1400" i="1" dirty="0">
              <a:solidFill>
                <a:prstClr val="black"/>
              </a:solidFill>
            </a:endParaRPr>
          </a:p>
          <a:p>
            <a:pPr marL="1789113" lvl="0" indent="-1789113" defTabSz="914400"/>
            <a:r>
              <a:rPr lang="en-US" sz="1400" i="1" dirty="0">
                <a:solidFill>
                  <a:prstClr val="black"/>
                </a:solidFill>
              </a:rPr>
              <a:t>	</a:t>
            </a:r>
            <a:r>
              <a:rPr lang="en-US" sz="1600" dirty="0">
                <a:solidFill>
                  <a:prstClr val="black"/>
                </a:solidFill>
              </a:rPr>
              <a:t>used for initial diagnosis, assessment of complications, &amp; follow-up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1042" y="6584908"/>
            <a:ext cx="958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/>
              <a:t>CDS = Colour Doppler sonography, POCUS = point of care US, US = ultrasound, UCA = ultrasound contrast agent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307810" y="5075"/>
            <a:ext cx="3583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2018;48:1528-1536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131413" y="6026125"/>
            <a:ext cx="553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Note: </a:t>
            </a:r>
            <a:r>
              <a:rPr lang="en-GB" sz="1600" i="1" dirty="0"/>
              <a:t>always complete by abdominal survey</a:t>
            </a:r>
          </a:p>
        </p:txBody>
      </p:sp>
    </p:spTree>
    <p:extLst>
      <p:ext uri="{BB962C8B-B14F-4D97-AF65-F5344CB8AC3E}">
        <p14:creationId xmlns:p14="http://schemas.microsoft.com/office/powerpoint/2010/main" val="96586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676" y="268109"/>
            <a:ext cx="8543925" cy="680540"/>
          </a:xfrm>
        </p:spPr>
        <p:txBody>
          <a:bodyPr>
            <a:normAutofit/>
          </a:bodyPr>
          <a:lstStyle/>
          <a:p>
            <a:r>
              <a:rPr lang="en-GB" sz="3200" dirty="0"/>
              <a:t>Paediatric </a:t>
            </a:r>
            <a:r>
              <a:rPr lang="en-GB" sz="3200" dirty="0" err="1"/>
              <a:t>urosonography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" y="1420253"/>
            <a:ext cx="9509760" cy="3297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b="1" dirty="0"/>
              <a:t>Requisites: </a:t>
            </a:r>
            <a:r>
              <a:rPr lang="en-GB" sz="2200" b="1" dirty="0" smtClean="0"/>
              <a:t>	</a:t>
            </a:r>
            <a:r>
              <a:rPr lang="en-GB" sz="1900" dirty="0" smtClean="0"/>
              <a:t>well </a:t>
            </a:r>
            <a:r>
              <a:rPr lang="en-GB" sz="1900" dirty="0"/>
              <a:t>hydrated patient, full bladder, adequate equipment &amp; transducer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8120" y="1752386"/>
            <a:ext cx="9509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Urinary bladder: </a:t>
            </a:r>
            <a:r>
              <a:rPr lang="en-GB" b="1" dirty="0"/>
              <a:t>	</a:t>
            </a:r>
            <a:r>
              <a:rPr lang="en-GB" dirty="0"/>
              <a:t>start with bladder, observe size (capacity), shape, ostium, wall, bladder neck</a:t>
            </a:r>
          </a:p>
          <a:p>
            <a:r>
              <a:rPr lang="en-GB" dirty="0"/>
              <a:t>				</a:t>
            </a:r>
            <a:r>
              <a:rPr lang="en-GB" sz="1600" dirty="0"/>
              <a:t>include distal ureter &amp; </a:t>
            </a:r>
            <a:r>
              <a:rPr lang="en-GB" sz="1600" dirty="0" err="1"/>
              <a:t>retrovesical</a:t>
            </a:r>
            <a:r>
              <a:rPr lang="en-GB" sz="1600" dirty="0"/>
              <a:t> space/inner genitalia, </a:t>
            </a:r>
            <a:r>
              <a:rPr lang="en-GB" sz="1600" dirty="0" err="1"/>
              <a:t>urachus</a:t>
            </a:r>
            <a:r>
              <a:rPr lang="en-GB" sz="1600" dirty="0"/>
              <a:t>?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07331" y="2319716"/>
            <a:ext cx="565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optional: </a:t>
            </a:r>
            <a:r>
              <a:rPr lang="en-GB" dirty="0"/>
              <a:t>CDS for urine inflow, perineal US, scrotal US …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120" y="2647398"/>
            <a:ext cx="9509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Kidneys: 		</a:t>
            </a:r>
            <a:r>
              <a:rPr lang="en-GB" dirty="0"/>
              <a:t>lateral and/or dorsal, longitudinal &amp; axial sections</a:t>
            </a:r>
          </a:p>
          <a:p>
            <a:r>
              <a:rPr lang="en-GB" dirty="0"/>
              <a:t>				parenchyma, </a:t>
            </a:r>
            <a:r>
              <a:rPr lang="en-GB" dirty="0" err="1"/>
              <a:t>pelvi-caliceal</a:t>
            </a:r>
            <a:r>
              <a:rPr lang="en-GB" dirty="0"/>
              <a:t> system, size &amp; symmetry</a:t>
            </a:r>
          </a:p>
          <a:p>
            <a:r>
              <a:rPr lang="en-GB" dirty="0"/>
              <a:t>				</a:t>
            </a:r>
            <a:r>
              <a:rPr lang="en-GB" sz="1600" dirty="0"/>
              <a:t>standardised measurements in 3 dimensions &amp; volume calculation</a:t>
            </a:r>
          </a:p>
          <a:p>
            <a:r>
              <a:rPr lang="en-GB" dirty="0"/>
              <a:t>				</a:t>
            </a:r>
            <a:r>
              <a:rPr lang="en-GB" sz="1600" dirty="0"/>
              <a:t>if dilated: maximum axial pelvis &amp; calix diameter, narrowest parenchymal width, + PUJ</a:t>
            </a:r>
          </a:p>
        </p:txBody>
      </p:sp>
      <p:sp>
        <p:nvSpPr>
          <p:cNvPr id="7" name="Rechteck 6"/>
          <p:cNvSpPr/>
          <p:nvPr/>
        </p:nvSpPr>
        <p:spPr>
          <a:xfrm>
            <a:off x="2664820" y="3841682"/>
            <a:ext cx="704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optional</a:t>
            </a:r>
            <a:r>
              <a:rPr lang="en-GB" dirty="0"/>
              <a:t>: (a)CDS &amp; duplex-Doppler, potentially </a:t>
            </a:r>
            <a:r>
              <a:rPr lang="en-GB" dirty="0" err="1"/>
              <a:t>ce</a:t>
            </a:r>
            <a:r>
              <a:rPr lang="en-GB" dirty="0"/>
              <a:t>-US </a:t>
            </a:r>
            <a:r>
              <a:rPr lang="en-GB" sz="1600" dirty="0"/>
              <a:t>(e.g. </a:t>
            </a:r>
            <a:r>
              <a:rPr lang="en-GB" sz="1600" dirty="0" err="1"/>
              <a:t>DDx</a:t>
            </a:r>
            <a:r>
              <a:rPr lang="en-GB" sz="1600" dirty="0"/>
              <a:t> of cysts…)</a:t>
            </a:r>
            <a:r>
              <a:rPr lang="en-GB" dirty="0"/>
              <a:t> 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5079" y="4243427"/>
            <a:ext cx="914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during voiding: </a:t>
            </a:r>
            <a:r>
              <a:rPr lang="en-GB" sz="1600" dirty="0"/>
              <a:t>potentially urethral imaging (perineal approach?), change in </a:t>
            </a:r>
            <a:r>
              <a:rPr lang="en-GB" sz="1600" dirty="0" err="1"/>
              <a:t>pelvi-caliceal</a:t>
            </a:r>
            <a:r>
              <a:rPr lang="en-GB" sz="1600" dirty="0"/>
              <a:t> or ureteral size?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8120" y="4718769"/>
            <a:ext cx="908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Post void evaluation: </a:t>
            </a:r>
          </a:p>
          <a:p>
            <a:r>
              <a:rPr lang="en-GB" dirty="0"/>
              <a:t>	</a:t>
            </a:r>
            <a:r>
              <a:rPr lang="en-GB" b="1" dirty="0"/>
              <a:t>bladder: </a:t>
            </a:r>
            <a:r>
              <a:rPr lang="en-GB" dirty="0"/>
              <a:t>residual volume, bladder neck, shape &amp; configuration</a:t>
            </a:r>
          </a:p>
          <a:p>
            <a:r>
              <a:rPr lang="en-GB" dirty="0"/>
              <a:t>	</a:t>
            </a:r>
            <a:r>
              <a:rPr lang="en-GB" b="1" dirty="0"/>
              <a:t>kidneys: </a:t>
            </a:r>
            <a:r>
              <a:rPr lang="en-GB" dirty="0"/>
              <a:t>dilatation of </a:t>
            </a:r>
            <a:r>
              <a:rPr lang="en-GB" dirty="0" err="1"/>
              <a:t>pelvi-caliceal</a:t>
            </a:r>
            <a:r>
              <a:rPr lang="en-GB" dirty="0"/>
              <a:t> system / ureter changed?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64820" y="5613223"/>
            <a:ext cx="542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optional: </a:t>
            </a:r>
            <a:r>
              <a:rPr lang="de-AT" dirty="0" err="1"/>
              <a:t>ce</a:t>
            </a:r>
            <a:r>
              <a:rPr lang="de-AT" dirty="0"/>
              <a:t>-US, </a:t>
            </a:r>
            <a:r>
              <a:rPr lang="de-AT" dirty="0" err="1"/>
              <a:t>ce</a:t>
            </a:r>
            <a:r>
              <a:rPr lang="de-AT" dirty="0"/>
              <a:t>-VUS, 3DUS …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6679" y="5956319"/>
            <a:ext cx="47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Additional abdominal US survey recommended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6679" y="6416714"/>
            <a:ext cx="9712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/>
              <a:t>(a)CDS = (amplitude coded)colour Doppler Sonography, </a:t>
            </a:r>
            <a:r>
              <a:rPr lang="en-GB" sz="1000" dirty="0" err="1"/>
              <a:t>ce</a:t>
            </a:r>
            <a:r>
              <a:rPr lang="en-GB" sz="1000" dirty="0"/>
              <a:t>-US = contrast-enhanced ultrasound, </a:t>
            </a:r>
            <a:r>
              <a:rPr lang="en-GB" sz="1000" dirty="0" err="1"/>
              <a:t>DDx</a:t>
            </a:r>
            <a:r>
              <a:rPr lang="en-GB" sz="1000" dirty="0"/>
              <a:t> = differential diagnosis, PUJ = </a:t>
            </a:r>
            <a:r>
              <a:rPr lang="en-GB" sz="1000" dirty="0" err="1"/>
              <a:t>pelvi</a:t>
            </a:r>
            <a:r>
              <a:rPr lang="en-GB" sz="1000" dirty="0"/>
              <a:t>-ureteric junctions, US = ultrasound, 3DUS = three-dimensional ultrasound, </a:t>
            </a:r>
            <a:r>
              <a:rPr lang="en-GB" sz="1000" dirty="0" err="1"/>
              <a:t>ce</a:t>
            </a:r>
            <a:r>
              <a:rPr lang="en-GB" sz="1000" dirty="0"/>
              <a:t>-VUS = contrast-.enhanced voiding </a:t>
            </a:r>
            <a:r>
              <a:rPr lang="en-GB" sz="1000" dirty="0" err="1"/>
              <a:t>urosonography</a:t>
            </a:r>
            <a:endParaRPr lang="en-GB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772759" y="13621"/>
            <a:ext cx="3118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2008;38:138-145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8118" y="962752"/>
            <a:ext cx="961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en-GB" sz="2000" b="1" dirty="0"/>
              <a:t>Indications: 	</a:t>
            </a:r>
            <a:r>
              <a:rPr lang="en-GB" dirty="0" smtClean="0">
                <a:solidFill>
                  <a:srgbClr val="000000"/>
                </a:solidFill>
                <a:cs typeface="Times New Roman"/>
              </a:rPr>
              <a:t>numerous – not detailed</a:t>
            </a:r>
            <a:endParaRPr lang="en-GB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026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7296" y="216739"/>
            <a:ext cx="9613822" cy="8040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/>
              <a:t>Pelvic MRI in </a:t>
            </a:r>
            <a:r>
              <a:rPr lang="en-US" sz="3200" dirty="0" err="1"/>
              <a:t>ano</a:t>
            </a:r>
            <a:r>
              <a:rPr lang="en-US" sz="3200" dirty="0"/>
              <a:t>-rectal &amp; cloacal malformations</a:t>
            </a:r>
            <a:endParaRPr lang="de-AT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98118" y="3661312"/>
            <a:ext cx="9613821" cy="192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GB" sz="2000" b="1" dirty="0"/>
              <a:t>Technique: 		</a:t>
            </a:r>
            <a:r>
              <a:rPr lang="fr-LU" dirty="0">
                <a:solidFill>
                  <a:srgbClr val="000000"/>
                </a:solidFill>
                <a:cs typeface="Times New Roman"/>
              </a:rPr>
              <a:t>m</a:t>
            </a:r>
            <a:r>
              <a:rPr lang="fr-LU" dirty="0">
                <a:solidFill>
                  <a:srgbClr val="000000"/>
                </a:solidFill>
                <a:ea typeface="Times New Roman"/>
                <a:cs typeface="Times New Roman"/>
              </a:rPr>
              <a:t>ulti-</a:t>
            </a:r>
            <a:r>
              <a:rPr lang="fr-LU" dirty="0" err="1">
                <a:solidFill>
                  <a:srgbClr val="000000"/>
                </a:solidFill>
                <a:ea typeface="Times New Roman"/>
                <a:cs typeface="Times New Roman"/>
              </a:rPr>
              <a:t>planar</a:t>
            </a:r>
            <a:r>
              <a:rPr lang="fr-LU" dirty="0">
                <a:solidFill>
                  <a:srgbClr val="000000"/>
                </a:solidFill>
                <a:ea typeface="Times New Roman"/>
                <a:cs typeface="Times New Roman"/>
              </a:rPr>
              <a:t> T2 SE, T1 </a:t>
            </a:r>
            <a:r>
              <a:rPr lang="fr-LU" dirty="0" err="1">
                <a:solidFill>
                  <a:srgbClr val="000000"/>
                </a:solidFill>
                <a:ea typeface="Times New Roman"/>
                <a:cs typeface="Times New Roman"/>
              </a:rPr>
              <a:t>pre</a:t>
            </a:r>
            <a:r>
              <a:rPr lang="fr-LU" dirty="0">
                <a:solidFill>
                  <a:srgbClr val="000000"/>
                </a:solidFill>
                <a:ea typeface="Times New Roman"/>
                <a:cs typeface="Times New Roman"/>
              </a:rPr>
              <a:t>- &amp; post-Gd </a:t>
            </a:r>
            <a:endParaRPr lang="de-AT" dirty="0">
              <a:ea typeface="Times New Roman"/>
            </a:endParaRPr>
          </a:p>
          <a:p>
            <a:pPr>
              <a:lnSpc>
                <a:spcPct val="80000"/>
              </a:lnSpc>
              <a:defRPr/>
            </a:pPr>
            <a:r>
              <a:rPr lang="en-GB" dirty="0">
                <a:solidFill>
                  <a:srgbClr val="000000"/>
                </a:solidFill>
                <a:cs typeface="Times New Roman"/>
              </a:rPr>
              <a:t>					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at least 2 planes, slice thickness 2-3 mm or less, no fs  - except  (</a:t>
            </a:r>
            <a:r>
              <a:rPr lang="en-GB" sz="1600" dirty="0" err="1">
                <a:solidFill>
                  <a:srgbClr val="000000"/>
                </a:solidFill>
                <a:ea typeface="Times New Roman"/>
                <a:cs typeface="Times New Roman"/>
              </a:rPr>
              <a:t>ce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-)T1</a:t>
            </a:r>
            <a:r>
              <a:rPr lang="de-AT" sz="1600" dirty="0">
                <a:ea typeface="Times New Roman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de-AT" sz="1600" dirty="0">
                <a:solidFill>
                  <a:srgbClr val="000000"/>
                </a:solidFill>
                <a:ea typeface="Times New Roman"/>
                <a:cs typeface="Times New Roman"/>
              </a:rPr>
              <a:t>						</a:t>
            </a:r>
            <a:r>
              <a:rPr lang="en-GB" sz="1400" dirty="0">
                <a:solidFill>
                  <a:srgbClr val="000000"/>
                </a:solidFill>
                <a:ea typeface="Times New Roman"/>
                <a:cs typeface="Times New Roman"/>
              </a:rPr>
              <a:t>also in excretory phase to look for ureters, or after MRU</a:t>
            </a:r>
            <a:endParaRPr lang="de-AT" sz="1400" dirty="0">
              <a:ea typeface="Times New Roman"/>
            </a:endParaRPr>
          </a:p>
          <a:p>
            <a:pPr>
              <a:defRPr/>
            </a:pPr>
            <a:r>
              <a:rPr lang="en-GB" sz="1600" dirty="0"/>
              <a:t>				</a:t>
            </a:r>
            <a:r>
              <a:rPr lang="fr-LU" dirty="0">
                <a:solidFill>
                  <a:srgbClr val="000000"/>
                </a:solidFill>
                <a:ea typeface="Times New Roman"/>
                <a:cs typeface="Times New Roman"/>
              </a:rPr>
              <a:t>HR </a:t>
            </a:r>
            <a:r>
              <a:rPr lang="fr-LU" dirty="0" err="1">
                <a:solidFill>
                  <a:srgbClr val="000000"/>
                </a:solidFill>
                <a:ea typeface="Times New Roman"/>
                <a:cs typeface="Times New Roman"/>
              </a:rPr>
              <a:t>isotropic</a:t>
            </a:r>
            <a:r>
              <a:rPr lang="fr-LU" dirty="0">
                <a:solidFill>
                  <a:srgbClr val="000000"/>
                </a:solidFill>
                <a:ea typeface="Times New Roman"/>
                <a:cs typeface="Times New Roman"/>
              </a:rPr>
              <a:t> 3D-MRI </a:t>
            </a:r>
            <a:r>
              <a:rPr lang="fr-LU" dirty="0" err="1">
                <a:solidFill>
                  <a:srgbClr val="000000"/>
                </a:solidFill>
                <a:ea typeface="Times New Roman"/>
                <a:cs typeface="Times New Roman"/>
              </a:rPr>
              <a:t>sequences</a:t>
            </a:r>
            <a:r>
              <a:rPr lang="fr-LU" dirty="0">
                <a:solidFill>
                  <a:srgbClr val="000000"/>
                </a:solidFill>
                <a:ea typeface="Times New Roman"/>
                <a:cs typeface="Times New Roman"/>
              </a:rPr>
              <a:t> in T2 &amp; (ce-)T1</a:t>
            </a:r>
          </a:p>
          <a:p>
            <a:pPr>
              <a:defRPr/>
            </a:pPr>
            <a:r>
              <a:rPr lang="en-US" dirty="0">
                <a:ea typeface="Times New Roman"/>
              </a:rPr>
              <a:t>				dynamic cine (</a:t>
            </a:r>
            <a:r>
              <a:rPr lang="en-US" dirty="0" err="1">
                <a:ea typeface="Times New Roman"/>
              </a:rPr>
              <a:t>ce</a:t>
            </a:r>
            <a:r>
              <a:rPr lang="en-US" dirty="0">
                <a:ea typeface="Times New Roman"/>
              </a:rPr>
              <a:t>-)T1 (or T2) during active filling into stoma &amp; common channel</a:t>
            </a:r>
          </a:p>
          <a:p>
            <a:pPr>
              <a:defRPr/>
            </a:pPr>
            <a:r>
              <a:rPr lang="en-US" dirty="0">
                <a:ea typeface="Times New Roman"/>
              </a:rPr>
              <a:t>					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include pelvic floor MRI &amp; (distal) spine MRI </a:t>
            </a:r>
            <a:r>
              <a:rPr lang="de-AT" sz="1600" dirty="0">
                <a:ea typeface="Times New Roman"/>
              </a:rPr>
              <a:t> </a:t>
            </a:r>
          </a:p>
          <a:p>
            <a:pPr>
              <a:defRPr/>
            </a:pPr>
            <a:r>
              <a:rPr lang="de-AT" sz="1600" dirty="0">
                <a:solidFill>
                  <a:srgbClr val="000000"/>
                </a:solidFill>
                <a:ea typeface="Times New Roman"/>
                <a:cs typeface="Times New Roman"/>
              </a:rPr>
              <a:t>					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consider previous MRU (</a:t>
            </a:r>
            <a:r>
              <a:rPr lang="en-GB" sz="1400" dirty="0">
                <a:solidFill>
                  <a:srgbClr val="000000"/>
                </a:solidFill>
                <a:ea typeface="Times New Roman"/>
                <a:cs typeface="Times New Roman"/>
              </a:rPr>
              <a:t>or at least coronal T2 and T1 after </a:t>
            </a:r>
            <a:r>
              <a:rPr lang="en-GB" sz="1400" dirty="0" err="1">
                <a:solidFill>
                  <a:srgbClr val="000000"/>
                </a:solidFill>
                <a:ea typeface="Times New Roman"/>
                <a:cs typeface="Times New Roman"/>
              </a:rPr>
              <a:t>Gd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endParaRPr lang="de-AT" sz="1600" dirty="0">
              <a:ea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8118" y="5539102"/>
            <a:ext cx="949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Post processing: 	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m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eticulous post processing &amp; images analysis</a:t>
            </a:r>
            <a:endParaRPr lang="en-GB" sz="1600" dirty="0"/>
          </a:p>
          <a:p>
            <a:pPr marL="457200">
              <a:spcAft>
                <a:spcPts val="0"/>
              </a:spcAft>
              <a:defRPr/>
            </a:pPr>
            <a:r>
              <a:rPr lang="en-GB" sz="1600" dirty="0"/>
              <a:t>				</a:t>
            </a:r>
            <a:r>
              <a:rPr lang="en-GB" sz="1600" dirty="0">
                <a:solidFill>
                  <a:srgbClr val="000000"/>
                </a:solidFill>
                <a:cs typeface="Times New Roman"/>
              </a:rPr>
              <a:t>i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nterpretation in accordance with previous imaging studies</a:t>
            </a:r>
            <a:endParaRPr lang="de-AT" sz="1600" dirty="0">
              <a:latin typeface="Times New Roman"/>
              <a:ea typeface="Times New Roman"/>
            </a:endParaRPr>
          </a:p>
          <a:p>
            <a:r>
              <a:rPr lang="en-GB" sz="1600" dirty="0"/>
              <a:t>				</a:t>
            </a:r>
            <a:r>
              <a:rPr lang="en-GB" dirty="0"/>
              <a:t>	</a:t>
            </a:r>
            <a:r>
              <a:rPr lang="en-US" sz="1600" dirty="0">
                <a:solidFill>
                  <a:srgbClr val="000000"/>
                </a:solidFill>
                <a:cs typeface="Times New Roman"/>
              </a:rPr>
              <a:t>potentially 3D-reconstructions, multi-planar reformatting &amp; rendering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47430" y="6579964"/>
            <a:ext cx="10044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 err="1"/>
              <a:t>ce</a:t>
            </a:r>
            <a:r>
              <a:rPr lang="en-GB" sz="1000" dirty="0"/>
              <a:t> = contrast enhanced, fs = fat saturation, </a:t>
            </a:r>
            <a:r>
              <a:rPr lang="en-GB" sz="1000" dirty="0" err="1"/>
              <a:t>Gd</a:t>
            </a:r>
            <a:r>
              <a:rPr lang="en-GB" sz="1000" dirty="0"/>
              <a:t> = Gadolinium, HR = high resolution, IV. = intravenous, MRU = MR-Urography, </a:t>
            </a:r>
            <a:r>
              <a:rPr lang="en-GB" sz="1000" dirty="0" err="1"/>
              <a:t>NaCl</a:t>
            </a:r>
            <a:r>
              <a:rPr lang="en-GB" sz="1000" dirty="0"/>
              <a:t> = saline, SE = spin echo, 3D = 3-dimensional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70902" y="13621"/>
            <a:ext cx="4420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2015;45:2023-2028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118" y="1033186"/>
            <a:ext cx="961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en-GB" sz="2000" b="1" dirty="0"/>
              <a:t>Indications: 	</a:t>
            </a:r>
            <a:r>
              <a:rPr lang="en-GB" dirty="0">
                <a:solidFill>
                  <a:srgbClr val="000000"/>
                </a:solidFill>
                <a:ea typeface="Calibri"/>
                <a:cs typeface="Times New Roman"/>
              </a:rPr>
              <a:t> complex anorectal /cloacal malformations</a:t>
            </a:r>
            <a:r>
              <a:rPr lang="de-AT" dirty="0">
                <a:ea typeface="Calibri"/>
                <a:cs typeface="Times New Roman"/>
              </a:rPr>
              <a:t>, </a:t>
            </a:r>
            <a:r>
              <a:rPr lang="en-GB" dirty="0">
                <a:solidFill>
                  <a:srgbClr val="000000"/>
                </a:solidFill>
                <a:ea typeface="Calibri"/>
                <a:cs typeface="Times New Roman"/>
              </a:rPr>
              <a:t>other complex genital malformations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118" y="1455903"/>
            <a:ext cx="9480595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/>
              <a:t>Preparation: 		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deep sedation / general anaesthesia support – often required</a:t>
            </a:r>
            <a:endParaRPr lang="de-AT" dirty="0">
              <a:latin typeface="Times New Roman"/>
              <a:ea typeface="Times New Roman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			skin markers (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capsules or similar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) 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on expected position of anus &amp; other perineal orifices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  				</a:t>
            </a:r>
            <a:r>
              <a:rPr lang="en-GB" sz="1400" dirty="0">
                <a:solidFill>
                  <a:srgbClr val="000000"/>
                </a:solidFill>
                <a:ea typeface="Times New Roman"/>
                <a:cs typeface="Times New Roman"/>
              </a:rPr>
              <a:t>or catheters left in place as localizer &amp; for dynamic study</a:t>
            </a:r>
            <a:endParaRPr lang="de-AT" sz="1400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			iv. peripheral line access</a:t>
            </a:r>
            <a:endParaRPr lang="de-AT" dirty="0">
              <a:latin typeface="Times New Roman"/>
              <a:ea typeface="Times New Roman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				filling of pelvic structures with </a:t>
            </a:r>
            <a:r>
              <a:rPr lang="en-GB" dirty="0" err="1">
                <a:solidFill>
                  <a:srgbClr val="000000"/>
                </a:solidFill>
                <a:ea typeface="Times New Roman"/>
                <a:cs typeface="Times New Roman"/>
              </a:rPr>
              <a:t>NaCl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(T2) 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and/or diluted </a:t>
            </a:r>
            <a:r>
              <a:rPr lang="en-GB" dirty="0" err="1">
                <a:solidFill>
                  <a:srgbClr val="000000"/>
                </a:solidFill>
                <a:ea typeface="Times New Roman"/>
                <a:cs typeface="Times New Roman"/>
              </a:rPr>
              <a:t>Gd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 1:1000 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(T1)</a:t>
            </a:r>
          </a:p>
          <a:p>
            <a:pPr>
              <a:lnSpc>
                <a:spcPct val="90000"/>
              </a:lnSpc>
              <a:defRPr/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					</a:t>
            </a:r>
            <a:r>
              <a:rPr lang="en-US" sz="1600" dirty="0">
                <a:solidFill>
                  <a:srgbClr val="000000"/>
                </a:solidFill>
                <a:ea typeface="Times New Roman"/>
                <a:cs typeface="Times New Roman"/>
              </a:rPr>
              <a:t>of common channel via feeding tube (6 French or less)</a:t>
            </a:r>
          </a:p>
          <a:p>
            <a:pPr marL="773430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dirty="0"/>
              <a:t>				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of distal colon via Foley catheter, balloon inflated within stoma to avoid spillage</a:t>
            </a:r>
            <a:r>
              <a:rPr lang="de-AT" sz="1600" dirty="0">
                <a:latin typeface="Times New Roman"/>
                <a:ea typeface="Times New Roman"/>
              </a:rPr>
              <a:t> 					of 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urinary bladder via </a:t>
            </a:r>
            <a:r>
              <a:rPr lang="en-GB" sz="1600" dirty="0" err="1">
                <a:solidFill>
                  <a:srgbClr val="000000"/>
                </a:solidFill>
                <a:ea typeface="Times New Roman"/>
                <a:cs typeface="Times New Roman"/>
              </a:rPr>
              <a:t>vesicostomy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 or catheter</a:t>
            </a:r>
            <a:endParaRPr lang="de-AT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071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8" y="268109"/>
            <a:ext cx="9705260" cy="729380"/>
          </a:xfrm>
        </p:spPr>
        <p:txBody>
          <a:bodyPr>
            <a:normAutofit/>
          </a:bodyPr>
          <a:lstStyle/>
          <a:p>
            <a:r>
              <a:rPr lang="en-GB" sz="3200" dirty="0"/>
              <a:t>Renal iv. contrast-enhanced ultrasound (renal CEUS)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318" y="1777729"/>
            <a:ext cx="9613820" cy="594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/>
              <a:t>Requisites: 	</a:t>
            </a:r>
            <a:r>
              <a:rPr lang="en-GB" sz="1800" dirty="0"/>
              <a:t>n</a:t>
            </a:r>
            <a:r>
              <a:rPr lang="en-US" sz="1800" dirty="0"/>
              <a:t>o diet restriction or enema, large line without filters, safety precautions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/>
              <a:t>			</a:t>
            </a:r>
            <a:r>
              <a:rPr lang="en-US" sz="1700" b="1" i="1" dirty="0"/>
              <a:t>Note: </a:t>
            </a:r>
            <a:r>
              <a:rPr lang="en-US" sz="1600" i="1" dirty="0"/>
              <a:t>informed consent necessary – presently off-label use</a:t>
            </a:r>
            <a:endParaRPr lang="en-GB" sz="1600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198119" y="1047249"/>
            <a:ext cx="961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Indications: </a:t>
            </a:r>
            <a:r>
              <a:rPr lang="en-GB" b="1" dirty="0"/>
              <a:t>		</a:t>
            </a:r>
            <a:r>
              <a:rPr lang="en-GB" dirty="0"/>
              <a:t>to list some </a:t>
            </a:r>
            <a:r>
              <a:rPr lang="en-GB" b="1" dirty="0"/>
              <a:t>- </a:t>
            </a:r>
            <a:r>
              <a:rPr lang="en-GB" sz="1600" dirty="0"/>
              <a:t>renal trauma &amp; vessels, renal masses (</a:t>
            </a:r>
            <a:r>
              <a:rPr lang="en-GB" sz="1400" dirty="0"/>
              <a:t>particularly complicated cy</a:t>
            </a:r>
            <a:r>
              <a:rPr lang="en-GB" sz="1600" dirty="0"/>
              <a:t>s</a:t>
            </a:r>
            <a:r>
              <a:rPr lang="en-GB" sz="1400" dirty="0"/>
              <a:t>ts</a:t>
            </a:r>
            <a:r>
              <a:rPr lang="en-GB" sz="1600" dirty="0"/>
              <a:t>), infarction 				/ organ, perfusion, infection, renal transplant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119" y="2323644"/>
            <a:ext cx="961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Standard US 		of </a:t>
            </a:r>
            <a:r>
              <a:rPr lang="de-DE" sz="2000" b="1" dirty="0" err="1"/>
              <a:t>kidneys</a:t>
            </a:r>
            <a:r>
              <a:rPr lang="de-DE" sz="2000" b="1" dirty="0"/>
              <a:t>: </a:t>
            </a:r>
            <a:r>
              <a:rPr lang="en-US" dirty="0"/>
              <a:t>supine ± prone, sagittal &amp; axial </a:t>
            </a:r>
            <a:r>
              <a:rPr lang="en-GB" dirty="0"/>
              <a:t>			</a:t>
            </a:r>
            <a:r>
              <a:rPr lang="en-GB" sz="1600" dirty="0"/>
              <a:t>				</a:t>
            </a:r>
          </a:p>
          <a:p>
            <a:r>
              <a:rPr lang="en-GB" sz="1600" dirty="0"/>
              <a:t>				</a:t>
            </a:r>
            <a:r>
              <a:rPr lang="en-US" sz="1600" dirty="0"/>
              <a:t>include bladder, include abdominal survey and (a)CDS</a:t>
            </a:r>
            <a:r>
              <a:rPr lang="en-GB" sz="1100" dirty="0"/>
              <a:t>	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118" y="3023753"/>
            <a:ext cx="96138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UCA application:	</a:t>
            </a:r>
            <a:r>
              <a:rPr lang="en-GB" dirty="0"/>
              <a:t>e.g. </a:t>
            </a:r>
            <a:r>
              <a:rPr lang="en-GB" dirty="0" err="1"/>
              <a:t>SonoVue</a:t>
            </a:r>
            <a:r>
              <a:rPr lang="en-GB" dirty="0"/>
              <a:t>® (</a:t>
            </a:r>
            <a:r>
              <a:rPr lang="en-GB" dirty="0" err="1"/>
              <a:t>Optison</a:t>
            </a:r>
            <a:r>
              <a:rPr lang="en-GB" dirty="0"/>
              <a:t>®) iv.</a:t>
            </a:r>
            <a:r>
              <a:rPr lang="en-GB" sz="2000" dirty="0"/>
              <a:t> - </a:t>
            </a:r>
            <a:r>
              <a:rPr lang="en-GB" dirty="0"/>
              <a:t>slow injection + (abundant) saline flush </a:t>
            </a:r>
            <a:endParaRPr lang="en-GB" b="1" dirty="0"/>
          </a:p>
          <a:p>
            <a:r>
              <a:rPr lang="en-GB" b="1" dirty="0"/>
              <a:t>				</a:t>
            </a:r>
            <a:r>
              <a:rPr lang="en-GB" sz="1600" dirty="0"/>
              <a:t>potentially repeated administration, reperfusion </a:t>
            </a:r>
            <a:r>
              <a:rPr lang="en-GB" sz="1400" dirty="0"/>
              <a:t>imaging after burst, start clip with timer clock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-48459" y="6573686"/>
            <a:ext cx="1002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</a:t>
            </a:r>
            <a:r>
              <a:rPr lang="en-GB" sz="1200" b="1" i="1" dirty="0">
                <a:sym typeface="Wingdings" panose="05000000000000000000" pitchFamily="2" charset="2"/>
              </a:rPr>
              <a:t> </a:t>
            </a:r>
            <a:r>
              <a:rPr lang="en-GB" sz="1200" dirty="0">
                <a:sym typeface="Wingdings" panose="05000000000000000000" pitchFamily="2" charset="2"/>
              </a:rPr>
              <a:t>(</a:t>
            </a:r>
            <a:r>
              <a:rPr lang="en-GB" sz="1000" dirty="0">
                <a:sym typeface="Wingdings" panose="05000000000000000000" pitchFamily="2" charset="2"/>
              </a:rPr>
              <a:t>a)CDS = (amplitude-coded) colour Doppler sonography, </a:t>
            </a:r>
            <a:r>
              <a:rPr lang="en-GB" sz="1000" dirty="0"/>
              <a:t> HI = Harmonic imaging, iv. = intravenous, MI = mechanical index UCA = ultrasound contrast agent, US = ultrasound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123268" y="22167"/>
            <a:ext cx="7767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2014;44:1478-1484 and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2018;48:1528-1536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8119" y="3750621"/>
            <a:ext cx="97078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Peri</a:t>
            </a:r>
            <a:r>
              <a:rPr lang="en-GB" sz="2000" b="1" dirty="0"/>
              <a:t>-/post-contrast renal US: 	</a:t>
            </a:r>
            <a:r>
              <a:rPr lang="en-GB" dirty="0"/>
              <a:t> supine ± prone, sagittal &amp; axial</a:t>
            </a:r>
            <a:endParaRPr lang="en-GB" sz="1600" b="1" dirty="0"/>
          </a:p>
          <a:p>
            <a:r>
              <a:rPr lang="en-GB" dirty="0"/>
              <a:t>	 			 US modalities: </a:t>
            </a:r>
            <a:r>
              <a:rPr lang="en-GB" sz="1600" dirty="0"/>
              <a:t>HI, low MI contrast-specific methods </a:t>
            </a:r>
            <a:r>
              <a:rPr lang="en-GB" dirty="0"/>
              <a:t>				</a:t>
            </a:r>
          </a:p>
          <a:p>
            <a:r>
              <a:rPr lang="en-GB" dirty="0"/>
              <a:t>				 alternate scans of right &amp; left side, </a:t>
            </a:r>
            <a:r>
              <a:rPr lang="en-GB" sz="1600" dirty="0"/>
              <a:t>may use 1 dose/kidney </a:t>
            </a:r>
            <a:r>
              <a:rPr lang="en-GB" dirty="0"/>
              <a:t>	</a:t>
            </a:r>
          </a:p>
          <a:p>
            <a:r>
              <a:rPr lang="en-GB" dirty="0"/>
              <a:t>						</a:t>
            </a:r>
            <a:r>
              <a:rPr lang="en-GB" sz="1600" dirty="0"/>
              <a:t>time window: up to max. approx. 5 minutes, usually 2-3 min 	</a:t>
            </a:r>
            <a:r>
              <a:rPr lang="en-GB" dirty="0"/>
              <a:t>			</a:t>
            </a:r>
            <a:endParaRPr lang="en-GB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175181" y="5013205"/>
            <a:ext cx="9636757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Dose </a:t>
            </a:r>
            <a:r>
              <a:rPr lang="en-GB" b="1" dirty="0" err="1"/>
              <a:t>SonoVue</a:t>
            </a:r>
            <a:r>
              <a:rPr lang="en-GB" dirty="0"/>
              <a:t>®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Bracco</a:t>
            </a:r>
            <a:r>
              <a:rPr lang="en-GB" dirty="0"/>
              <a:t> / Italy) (</a:t>
            </a:r>
            <a:r>
              <a:rPr lang="en-GB" sz="1600" i="1" dirty="0"/>
              <a:t>suggestions from experience, no dose finding studies</a:t>
            </a:r>
            <a:r>
              <a:rPr lang="en-GB" dirty="0"/>
              <a:t>) </a:t>
            </a:r>
          </a:p>
          <a:p>
            <a:pPr>
              <a:lnSpc>
                <a:spcPct val="90000"/>
              </a:lnSpc>
            </a:pPr>
            <a:r>
              <a:rPr lang="en-GB" dirty="0"/>
              <a:t>			   	</a:t>
            </a:r>
            <a:r>
              <a:rPr lang="en-GB" sz="1600" dirty="0"/>
              <a:t>first year(s) = 0,03-0.1 ml/kg </a:t>
            </a:r>
            <a:r>
              <a:rPr lang="en-GB" sz="1600" dirty="0" err="1"/>
              <a:t>SonoVue</a:t>
            </a:r>
            <a:r>
              <a:rPr lang="en-GB" sz="1600" dirty="0"/>
              <a:t>®</a:t>
            </a:r>
          </a:p>
          <a:p>
            <a:pPr>
              <a:lnSpc>
                <a:spcPct val="90000"/>
              </a:lnSpc>
            </a:pPr>
            <a:r>
              <a:rPr lang="en-GB" dirty="0"/>
              <a:t>				</a:t>
            </a:r>
            <a:r>
              <a:rPr lang="en-GB" sz="1600" dirty="0"/>
              <a:t>3 – 15 years = 0.06 ml/kg </a:t>
            </a:r>
            <a:r>
              <a:rPr lang="en-GB" sz="1600" dirty="0" err="1"/>
              <a:t>SonoVue</a:t>
            </a:r>
            <a:r>
              <a:rPr lang="en-GB" sz="1600" dirty="0"/>
              <a:t>® / </a:t>
            </a:r>
            <a:r>
              <a:rPr lang="en-GB" sz="1400" dirty="0"/>
              <a:t>or: ml of </a:t>
            </a:r>
            <a:r>
              <a:rPr lang="en-GB" sz="1400" dirty="0" err="1"/>
              <a:t>SonoVue</a:t>
            </a:r>
            <a:r>
              <a:rPr lang="en-GB" sz="1400" dirty="0"/>
              <a:t>® = age in years/20, some use 0,1 ml/year 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				maximum adult dose: 4.8 ml = 2x2.4 ml </a:t>
            </a:r>
            <a:r>
              <a:rPr lang="en-GB" sz="1600" dirty="0" err="1"/>
              <a:t>SonoVue</a:t>
            </a:r>
            <a:r>
              <a:rPr lang="en-GB" sz="1600" dirty="0"/>
              <a:t>® (</a:t>
            </a:r>
            <a:r>
              <a:rPr lang="en-GB" sz="1400" dirty="0"/>
              <a:t>≈ 0.05-0,1 ml/kg</a:t>
            </a:r>
            <a:r>
              <a:rPr lang="en-GB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GB" sz="1600" i="1" dirty="0"/>
              <a:t>	Paediatric liver dose for </a:t>
            </a:r>
            <a:r>
              <a:rPr lang="en-GB" sz="1600" i="1" dirty="0" err="1"/>
              <a:t>Lumason</a:t>
            </a:r>
            <a:r>
              <a:rPr lang="en-GB" sz="1600" i="1" dirty="0"/>
              <a:t>  </a:t>
            </a:r>
            <a:r>
              <a:rPr lang="en-GB" sz="1400" dirty="0"/>
              <a:t>(</a:t>
            </a:r>
            <a:r>
              <a:rPr lang="en-GB" sz="1400" dirty="0" err="1"/>
              <a:t>Bracco</a:t>
            </a:r>
            <a:r>
              <a:rPr lang="en-GB" sz="1400" dirty="0"/>
              <a:t> / USA – presently the only approved application) = 0.03 ml per kg   </a:t>
            </a:r>
          </a:p>
        </p:txBody>
      </p:sp>
    </p:spTree>
    <p:extLst>
      <p:ext uri="{BB962C8B-B14F-4D97-AF65-F5344CB8AC3E}">
        <p14:creationId xmlns:p14="http://schemas.microsoft.com/office/powerpoint/2010/main" val="2908543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8" y="278383"/>
            <a:ext cx="9705260" cy="705180"/>
          </a:xfrm>
        </p:spPr>
        <p:txBody>
          <a:bodyPr>
            <a:normAutofit/>
          </a:bodyPr>
          <a:lstStyle/>
          <a:p>
            <a:r>
              <a:rPr lang="en-GB" sz="3200" dirty="0"/>
              <a:t>Renal biopsy in childhood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8119" y="1181075"/>
            <a:ext cx="9613819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Requisites: </a:t>
            </a:r>
            <a:r>
              <a:rPr lang="en-GB" b="1" dirty="0"/>
              <a:t>	</a:t>
            </a:r>
            <a:r>
              <a:rPr lang="en-GB" dirty="0"/>
              <a:t>pre-interventional </a:t>
            </a:r>
            <a:r>
              <a:rPr lang="en-GB" u="sng" dirty="0"/>
              <a:t>detailed US of entire abdomen </a:t>
            </a:r>
            <a:r>
              <a:rPr lang="en-GB" dirty="0"/>
              <a:t>(</a:t>
            </a:r>
            <a:r>
              <a:rPr lang="en-GB" sz="1600" dirty="0"/>
              <a:t>with CDS</a:t>
            </a:r>
            <a:r>
              <a:rPr lang="en-GB" dirty="0"/>
              <a:t>)! time out! team approach </a:t>
            </a: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dirty="0"/>
              <a:t>			</a:t>
            </a:r>
            <a:r>
              <a:rPr lang="en-GB" dirty="0"/>
              <a:t>location: </a:t>
            </a:r>
            <a:r>
              <a:rPr lang="en-GB" sz="1600" dirty="0"/>
              <a:t>procedure room, monitoring &amp; resuscitation facilities, empty bladder, anaesthetic paste</a:t>
            </a:r>
          </a:p>
          <a:p>
            <a:pPr>
              <a:lnSpc>
                <a:spcPct val="90000"/>
              </a:lnSpc>
            </a:pPr>
            <a:r>
              <a:rPr lang="en-GB" dirty="0"/>
              <a:t>			sedation: </a:t>
            </a:r>
            <a:r>
              <a:rPr lang="en-GB" sz="1600" dirty="0"/>
              <a:t>depends on age state</a:t>
            </a:r>
            <a:r>
              <a:rPr lang="en-GB" sz="1400" dirty="0"/>
              <a:t>: &lt;12 y = deep sedation + local anaesthesia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									&gt;12 y = conscious sedation + local anaesthesia 							have iv. line in place, oxygen &amp; suction facilities at hand , monitor BP, HR, O</a:t>
            </a:r>
            <a:r>
              <a:rPr lang="en-GB" sz="1400" baseline="-25000" dirty="0"/>
              <a:t>2</a:t>
            </a:r>
            <a:r>
              <a:rPr lang="en-GB" sz="1400" dirty="0"/>
              <a:t>-saturation, pCO2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118" y="2333000"/>
            <a:ext cx="100170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Instrumentation:	</a:t>
            </a:r>
            <a:r>
              <a:rPr lang="de-DE" sz="1600" dirty="0"/>
              <a:t>(</a:t>
            </a:r>
            <a:r>
              <a:rPr lang="de-DE" sz="1600" dirty="0" err="1"/>
              <a:t>matching</a:t>
            </a:r>
            <a:r>
              <a:rPr lang="de-DE" sz="1600" dirty="0"/>
              <a:t> / </a:t>
            </a:r>
            <a:r>
              <a:rPr lang="de-DE" sz="1600" dirty="0" err="1"/>
              <a:t>automatic</a:t>
            </a:r>
            <a:r>
              <a:rPr lang="de-DE" sz="1600" dirty="0"/>
              <a:t>) </a:t>
            </a:r>
            <a:r>
              <a:rPr lang="de-DE" dirty="0" err="1"/>
              <a:t>biopsy</a:t>
            </a:r>
            <a:r>
              <a:rPr lang="de-DE" dirty="0"/>
              <a:t> </a:t>
            </a:r>
            <a:r>
              <a:rPr lang="de-DE" dirty="0" err="1"/>
              <a:t>gun</a:t>
            </a:r>
            <a:r>
              <a:rPr lang="de-DE" dirty="0"/>
              <a:t> / semi-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biopsy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sz="2000" dirty="0" err="1"/>
              <a:t>le</a:t>
            </a:r>
            <a:endParaRPr lang="en-GB" sz="1600" dirty="0"/>
          </a:p>
          <a:p>
            <a:r>
              <a:rPr lang="en-GB" sz="1600" dirty="0"/>
              <a:t>				details decided on pre-interventional US (</a:t>
            </a:r>
            <a:r>
              <a:rPr lang="en-GB" sz="1400" dirty="0" err="1"/>
              <a:t>eg</a:t>
            </a:r>
            <a:r>
              <a:rPr lang="en-GB" sz="1400" dirty="0"/>
              <a:t>. parenchymal thickness</a:t>
            </a:r>
            <a:r>
              <a:rPr lang="en-GB" sz="1600" dirty="0"/>
              <a:t>): </a:t>
            </a:r>
            <a:r>
              <a:rPr lang="en-GB" sz="1400" dirty="0"/>
              <a:t>needle length  = 13-20 cm </a:t>
            </a:r>
          </a:p>
          <a:p>
            <a:r>
              <a:rPr lang="en-GB" sz="1400" dirty="0"/>
              <a:t>					calibre = 20-18 Gauge (</a:t>
            </a:r>
            <a:r>
              <a:rPr lang="en-GB" sz="1200" dirty="0"/>
              <a:t>some use 16-14 G, but higher risk</a:t>
            </a:r>
            <a:r>
              <a:rPr lang="en-GB" sz="1400" dirty="0"/>
              <a:t>), sample length = 1.2/1.5/2.2 cm </a:t>
            </a:r>
          </a:p>
          <a:p>
            <a:r>
              <a:rPr lang="en-GB" sz="1400" dirty="0"/>
              <a:t>					coaxial technique if difficult, deep, obesity … (</a:t>
            </a:r>
            <a:r>
              <a:rPr lang="en-GB" sz="1200" dirty="0"/>
              <a:t>insert guiding needle just till renal capsule</a:t>
            </a:r>
            <a:r>
              <a:rPr lang="en-GB" sz="1400" dirty="0"/>
              <a:t>)</a:t>
            </a:r>
          </a:p>
          <a:p>
            <a:r>
              <a:rPr lang="en-GB" sz="1100" dirty="0"/>
              <a:t>				</a:t>
            </a:r>
            <a:r>
              <a:rPr lang="en-US" sz="1600" dirty="0"/>
              <a:t>material: </a:t>
            </a:r>
            <a:r>
              <a:rPr lang="en-US" sz="1400" dirty="0"/>
              <a:t>disinfection, local anesthesia, skin incision, sterile cover/utensils, sample handling material,</a:t>
            </a:r>
            <a:r>
              <a:rPr lang="en-US" sz="1400" i="1" dirty="0"/>
              <a:t> </a:t>
            </a:r>
          </a:p>
          <a:p>
            <a:r>
              <a:rPr lang="en-US" sz="1200" i="1" dirty="0"/>
              <a:t>					         </a:t>
            </a:r>
            <a:r>
              <a:rPr lang="en-US" sz="1400" dirty="0"/>
              <a:t>US equipment - optimal transducer for patient’s size, sterile wrap; </a:t>
            </a:r>
            <a:r>
              <a:rPr lang="en-US" sz="1400" i="1" dirty="0"/>
              <a:t>potentially microscope</a:t>
            </a:r>
            <a:endParaRPr lang="de-AT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13063" y="6577029"/>
            <a:ext cx="9811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</a:t>
            </a:r>
            <a:r>
              <a:rPr lang="en-GB" sz="1200" b="1" i="1" dirty="0">
                <a:sym typeface="Wingdings" panose="05000000000000000000" pitchFamily="2" charset="2"/>
              </a:rPr>
              <a:t> </a:t>
            </a:r>
            <a:r>
              <a:rPr lang="en-GB" sz="1000" dirty="0">
                <a:sym typeface="Wingdings" panose="05000000000000000000" pitchFamily="2" charset="2"/>
              </a:rPr>
              <a:t>AVF = arteriovenous fistula, CDS = colour Doppler sonography</a:t>
            </a:r>
            <a:r>
              <a:rPr lang="en-GB" sz="1000" dirty="0"/>
              <a:t>, BP = blood pressure, HR = heart rate, US = ultrasound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419703" y="8437"/>
            <a:ext cx="247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2014;44:496-502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8119" y="3781503"/>
            <a:ext cx="9707881" cy="159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/>
              <a:t>Procedure: 	</a:t>
            </a:r>
            <a:r>
              <a:rPr lang="en-GB" dirty="0"/>
              <a:t>i</a:t>
            </a:r>
            <a:r>
              <a:rPr lang="en-US" dirty="0" err="1"/>
              <a:t>nitial</a:t>
            </a:r>
            <a:r>
              <a:rPr lang="en-US" dirty="0"/>
              <a:t> orienting US (</a:t>
            </a:r>
            <a:r>
              <a:rPr lang="en-US" sz="1600" dirty="0"/>
              <a:t>bladder empty?</a:t>
            </a:r>
            <a:r>
              <a:rPr lang="en-US" dirty="0"/>
              <a:t>), sedation </a:t>
            </a:r>
          </a:p>
          <a:p>
            <a:pPr>
              <a:lnSpc>
                <a:spcPct val="90000"/>
              </a:lnSpc>
            </a:pPr>
            <a:r>
              <a:rPr lang="en-US" dirty="0"/>
              <a:t>			patient positioning  (</a:t>
            </a:r>
            <a:r>
              <a:rPr lang="en-US" altLang="de-DE" sz="1600" dirty="0"/>
              <a:t>native kidney = prone, </a:t>
            </a:r>
            <a:r>
              <a:rPr lang="en-US" altLang="de-DE" sz="1600" dirty="0" err="1"/>
              <a:t>rTx</a:t>
            </a:r>
            <a:r>
              <a:rPr lang="en-US" altLang="de-DE" sz="1600" dirty="0"/>
              <a:t> = </a:t>
            </a:r>
            <a:r>
              <a:rPr lang="en-US" altLang="de-DE" dirty="0"/>
              <a:t>supine), disinfection, local </a:t>
            </a:r>
            <a:r>
              <a:rPr lang="en-US" altLang="de-DE" dirty="0" err="1"/>
              <a:t>anaesthesia</a:t>
            </a:r>
            <a:endParaRPr lang="en-US" altLang="de-DE" dirty="0"/>
          </a:p>
          <a:p>
            <a:pPr>
              <a:lnSpc>
                <a:spcPct val="90000"/>
              </a:lnSpc>
            </a:pPr>
            <a:r>
              <a:rPr lang="en-US" altLang="de-DE" dirty="0"/>
              <a:t>			target lower pole of </a:t>
            </a:r>
            <a:r>
              <a:rPr lang="en-US" altLang="de-DE" i="1" dirty="0"/>
              <a:t>left</a:t>
            </a:r>
            <a:r>
              <a:rPr lang="en-US" altLang="de-DE" dirty="0"/>
              <a:t> kidney </a:t>
            </a:r>
            <a:r>
              <a:rPr lang="en-US" altLang="de-DE" sz="1600" dirty="0"/>
              <a:t>if possible - US localization + external marking </a:t>
            </a:r>
            <a:r>
              <a:rPr lang="en-US" altLang="de-DE" dirty="0"/>
              <a:t>(</a:t>
            </a:r>
            <a:r>
              <a:rPr lang="en-US" altLang="de-DE" sz="1400" dirty="0"/>
              <a:t>CDS for vessels</a:t>
            </a:r>
            <a:r>
              <a:rPr lang="en-US" altLang="de-DE" dirty="0"/>
              <a:t>)</a:t>
            </a:r>
            <a:endParaRPr lang="en-US" altLang="de-DE" sz="1600" dirty="0"/>
          </a:p>
          <a:p>
            <a:pPr>
              <a:lnSpc>
                <a:spcPct val="90000"/>
              </a:lnSpc>
            </a:pPr>
            <a:r>
              <a:rPr lang="en-US" altLang="de-DE" sz="1600" dirty="0"/>
              <a:t>			</a:t>
            </a:r>
            <a:r>
              <a:rPr lang="en-US" altLang="de-DE" dirty="0"/>
              <a:t>biopsy shot </a:t>
            </a:r>
            <a:r>
              <a:rPr lang="en-US" altLang="de-DE" sz="1600" dirty="0"/>
              <a:t>after skin incision &amp; needle placement,</a:t>
            </a:r>
            <a:r>
              <a:rPr lang="en-US" altLang="de-DE" dirty="0"/>
              <a:t> </a:t>
            </a:r>
            <a:r>
              <a:rPr lang="en-US" altLang="de-DE" sz="1600" dirty="0"/>
              <a:t>real time documentation </a:t>
            </a:r>
          </a:p>
          <a:p>
            <a:pPr>
              <a:lnSpc>
                <a:spcPct val="90000"/>
              </a:lnSpc>
            </a:pPr>
            <a:r>
              <a:rPr lang="en-US" altLang="de-DE" sz="1600" dirty="0"/>
              <a:t>				evaluation &amp; inspection of specimen - repeat if necessary, keep number of passes low</a:t>
            </a:r>
          </a:p>
          <a:p>
            <a:pPr>
              <a:lnSpc>
                <a:spcPct val="90000"/>
              </a:lnSpc>
            </a:pPr>
            <a:r>
              <a:rPr lang="de-DE" altLang="de-DE" sz="1600" dirty="0"/>
              <a:t>				immediate post-</a:t>
            </a:r>
            <a:r>
              <a:rPr lang="de-DE" altLang="de-DE" sz="1600" dirty="0" err="1"/>
              <a:t>biopsy</a:t>
            </a:r>
            <a:r>
              <a:rPr lang="de-DE" altLang="de-DE" sz="1600" dirty="0"/>
              <a:t> US (</a:t>
            </a:r>
            <a:r>
              <a:rPr lang="en-US" altLang="de-DE" sz="1400" dirty="0"/>
              <a:t>document biopsy site, potential hemorrhage &amp;“macro”-AVF</a:t>
            </a:r>
            <a:r>
              <a:rPr lang="en-US" altLang="de-DE" sz="1600" dirty="0"/>
              <a:t>)</a:t>
            </a:r>
            <a:endParaRPr lang="en-GB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198119" y="5214978"/>
            <a:ext cx="97078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Post biopsy measures: </a:t>
            </a:r>
            <a:r>
              <a:rPr lang="en-US" altLang="de-DE" dirty="0"/>
              <a:t>effective compression of biopsy site, </a:t>
            </a:r>
            <a:r>
              <a:rPr lang="en-US" altLang="de-DE" sz="1600" dirty="0"/>
              <a:t>standardized monitoring </a:t>
            </a:r>
          </a:p>
          <a:p>
            <a:pPr>
              <a:lnSpc>
                <a:spcPct val="90000"/>
              </a:lnSpc>
            </a:pPr>
            <a:r>
              <a:rPr lang="en-US" altLang="de-DE" sz="1600" dirty="0"/>
              <a:t>			as for following interventional procedures with potential vascular complications</a:t>
            </a:r>
            <a:r>
              <a:rPr lang="de-AT" altLang="de-DE" sz="1600" dirty="0"/>
              <a:t> </a:t>
            </a:r>
          </a:p>
          <a:p>
            <a:pPr>
              <a:lnSpc>
                <a:spcPct val="80000"/>
              </a:lnSpc>
            </a:pPr>
            <a:r>
              <a:rPr lang="de-AT" altLang="de-DE" sz="1600" dirty="0"/>
              <a:t>				</a:t>
            </a:r>
            <a:r>
              <a:rPr lang="en-US" altLang="de-DE" sz="1400" dirty="0"/>
              <a:t>e.g., bleeding / </a:t>
            </a:r>
            <a:r>
              <a:rPr lang="en-US" altLang="de-DE" sz="1400" dirty="0" err="1"/>
              <a:t>macrohaematuria</a:t>
            </a:r>
            <a:r>
              <a:rPr lang="en-US" altLang="de-DE" sz="1400" dirty="0"/>
              <a:t>, hypovolemia, hypertension-BP management</a:t>
            </a:r>
            <a:endParaRPr lang="en-US" altLang="de-DE" sz="1600" dirty="0"/>
          </a:p>
          <a:p>
            <a:r>
              <a:rPr lang="en-US" altLang="de-DE" sz="1600" dirty="0"/>
              <a:t>			rescan after 4-6 hours and/or 12-24 hours after biopsy, always include CDS</a:t>
            </a:r>
          </a:p>
          <a:p>
            <a:pPr>
              <a:lnSpc>
                <a:spcPct val="80000"/>
              </a:lnSpc>
            </a:pPr>
            <a:r>
              <a:rPr lang="en-US" altLang="de-DE" sz="1600" dirty="0"/>
              <a:t>				</a:t>
            </a:r>
            <a:r>
              <a:rPr lang="en-US" altLang="de-DE" sz="1400" dirty="0"/>
              <a:t>prolonged monitoring &amp; rest in complications (</a:t>
            </a:r>
            <a:r>
              <a:rPr lang="en-US" altLang="de-DE" sz="1200" dirty="0"/>
              <a:t>significant bleeding, AVF)</a:t>
            </a:r>
            <a:endParaRPr lang="en-GB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370408" y="6311952"/>
            <a:ext cx="553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/>
              <a:t>Note: </a:t>
            </a:r>
            <a:r>
              <a:rPr lang="en-GB" sz="1600" i="1" dirty="0"/>
              <a:t>there may be local variations in the handling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98119" y="858293"/>
            <a:ext cx="6558081" cy="430887"/>
            <a:chOff x="198119" y="858293"/>
            <a:chExt cx="6558081" cy="430887"/>
          </a:xfrm>
        </p:grpSpPr>
        <p:sp>
          <p:nvSpPr>
            <p:cNvPr id="10" name="Étoile à 5 branches 3"/>
            <p:cNvSpPr/>
            <p:nvPr/>
          </p:nvSpPr>
          <p:spPr>
            <a:xfrm>
              <a:off x="5472879" y="951947"/>
              <a:ext cx="160421" cy="14437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98119" y="858293"/>
              <a:ext cx="65580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Indications:</a:t>
              </a:r>
              <a:r>
                <a:rPr lang="en-GB" sz="22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	</a:t>
              </a:r>
              <a:r>
                <a:rPr lang="en-GB" dirty="0" smtClean="0">
                  <a:solidFill>
                    <a:prstClr val="black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not </a:t>
              </a:r>
              <a:r>
                <a:rPr lang="en-GB" dirty="0">
                  <a:solidFill>
                    <a:prstClr val="black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defined, as they vary &amp; may cha</a:t>
              </a:r>
              <a:r>
                <a:rPr lang="en-GB" sz="2000" dirty="0">
                  <a:solidFill>
                    <a:prstClr val="black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nge </a:t>
              </a:r>
              <a:endParaRPr lang="de-AT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97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324" y="298931"/>
            <a:ext cx="9705260" cy="666839"/>
          </a:xfrm>
        </p:spPr>
        <p:txBody>
          <a:bodyPr>
            <a:normAutofit/>
          </a:bodyPr>
          <a:lstStyle/>
          <a:p>
            <a:r>
              <a:rPr lang="en-US" sz="3200" dirty="0"/>
              <a:t>Retrograde </a:t>
            </a:r>
            <a:r>
              <a:rPr lang="en-US" sz="3200" dirty="0" err="1"/>
              <a:t>urethrography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19" y="1466507"/>
            <a:ext cx="9207138" cy="111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Preparations: </a:t>
            </a:r>
            <a:r>
              <a:rPr lang="en-GB" sz="2200" b="1" dirty="0"/>
              <a:t>	</a:t>
            </a:r>
            <a:r>
              <a:rPr lang="en-GB" sz="1800" dirty="0"/>
              <a:t>urine sample (</a:t>
            </a:r>
            <a:r>
              <a:rPr lang="en-GB" sz="1600" dirty="0"/>
              <a:t>urine sterile</a:t>
            </a:r>
            <a:r>
              <a:rPr lang="en-GB" sz="1800" dirty="0"/>
              <a:t>?) </a:t>
            </a:r>
          </a:p>
          <a:p>
            <a:pPr marL="0" indent="0">
              <a:lnSpc>
                <a:spcPct val="87000"/>
              </a:lnSpc>
              <a:spcBef>
                <a:spcPts val="1200"/>
              </a:spcBef>
              <a:buNone/>
            </a:pPr>
            <a:r>
              <a:rPr lang="en-GB" sz="2000" b="1" dirty="0"/>
              <a:t>Catheterisation: </a:t>
            </a:r>
            <a:r>
              <a:rPr lang="en-GB" sz="1800" dirty="0"/>
              <a:t>	Foley balloon catheter, sterile technique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/>
              <a:t>			</a:t>
            </a:r>
            <a:r>
              <a:rPr lang="en-GB" sz="1600" dirty="0"/>
              <a:t>less common feeding tube - applying manual compression to seal meatus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2048" y="3025057"/>
            <a:ext cx="87651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Procedure: </a:t>
            </a:r>
            <a:r>
              <a:rPr lang="en-GB" b="1" dirty="0"/>
              <a:t>		</a:t>
            </a:r>
            <a:r>
              <a:rPr lang="en-GB" dirty="0"/>
              <a:t>inflate catheter balloon (</a:t>
            </a:r>
            <a:r>
              <a:rPr lang="en-GB" sz="1600" dirty="0"/>
              <a:t>or manual compression at meatus</a:t>
            </a:r>
            <a:r>
              <a:rPr lang="en-GB" dirty="0"/>
              <a:t>)</a:t>
            </a:r>
          </a:p>
          <a:p>
            <a:r>
              <a:rPr lang="en-GB" dirty="0"/>
              <a:t>					</a:t>
            </a:r>
            <a:r>
              <a:rPr lang="en-GB" sz="1600" dirty="0"/>
              <a:t>use 1-2 ml for balloon inflation in navicular fossa, fluoroscopic guidance</a:t>
            </a:r>
          </a:p>
          <a:p>
            <a:r>
              <a:rPr lang="en-GB" sz="1600" dirty="0"/>
              <a:t>				</a:t>
            </a:r>
            <a:r>
              <a:rPr lang="en-GB" dirty="0"/>
              <a:t>install CA</a:t>
            </a:r>
            <a:r>
              <a:rPr lang="en-GB" sz="1600" dirty="0"/>
              <a:t> – slowly under fluoroscopic monitoring</a:t>
            </a:r>
            <a:endParaRPr lang="en-GB" dirty="0"/>
          </a:p>
          <a:p>
            <a:r>
              <a:rPr lang="en-GB" sz="1600" dirty="0"/>
              <a:t>					dilute water-soluble </a:t>
            </a:r>
            <a:r>
              <a:rPr lang="en-GB" sz="1600" dirty="0" err="1"/>
              <a:t>ionated</a:t>
            </a:r>
            <a:r>
              <a:rPr lang="en-GB" sz="1600" dirty="0"/>
              <a:t> CA (100-150 mg I / ml) in </a:t>
            </a:r>
            <a:r>
              <a:rPr lang="en-GB" sz="1600" dirty="0" err="1"/>
              <a:t>NaCl</a:t>
            </a:r>
            <a:endParaRPr lang="en-GB" sz="1600" dirty="0"/>
          </a:p>
          <a:p>
            <a:r>
              <a:rPr lang="en-GB" sz="1600" dirty="0"/>
              <a:t>				</a:t>
            </a:r>
            <a:r>
              <a:rPr lang="en-GB" dirty="0"/>
              <a:t>careful fluoroscopic examination </a:t>
            </a:r>
          </a:p>
          <a:p>
            <a:r>
              <a:rPr lang="en-GB" sz="1600" dirty="0"/>
              <a:t>				</a:t>
            </a:r>
            <a:r>
              <a:rPr lang="en-GB" dirty="0"/>
              <a:t>document by last image hold and/or focussed exposures </a:t>
            </a:r>
          </a:p>
          <a:p>
            <a:r>
              <a:rPr lang="en-GB" sz="1600" dirty="0"/>
              <a:t>					at least 2 planes, potentially additional oblique views 			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2048" y="4997333"/>
            <a:ext cx="9494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Documentation: 	</a:t>
            </a:r>
            <a:r>
              <a:rPr lang="en-US" dirty="0"/>
              <a:t>last-image hold (</a:t>
            </a:r>
            <a:r>
              <a:rPr lang="en-US" sz="1600" dirty="0"/>
              <a:t>if urethra normal</a:t>
            </a:r>
            <a:r>
              <a:rPr lang="en-US" dirty="0"/>
              <a:t>)</a:t>
            </a:r>
            <a:r>
              <a:rPr lang="en-GB" sz="1600" dirty="0"/>
              <a:t>	 </a:t>
            </a:r>
          </a:p>
          <a:p>
            <a:r>
              <a:rPr lang="en-GB" sz="1600" dirty="0"/>
              <a:t>				</a:t>
            </a:r>
            <a:r>
              <a:rPr lang="en-GB" dirty="0"/>
              <a:t>spot films </a:t>
            </a:r>
            <a:r>
              <a:rPr lang="en-GB" sz="1600" dirty="0"/>
              <a:t>for pathology:</a:t>
            </a:r>
          </a:p>
          <a:p>
            <a:r>
              <a:rPr lang="en-GB" sz="1600" dirty="0"/>
              <a:t>					e.g., stricture, stenosis , fistula, discontinuity, CA extravasation, diverticulum, utricle, 						duplication, other malformation</a:t>
            </a:r>
          </a:p>
          <a:p>
            <a:r>
              <a:rPr lang="en-GB" sz="1600" dirty="0"/>
              <a:t>				</a:t>
            </a:r>
            <a:r>
              <a:rPr lang="en-GB" dirty="0"/>
              <a:t>dynamic changes (</a:t>
            </a:r>
            <a:r>
              <a:rPr lang="en-GB" sz="1600" dirty="0"/>
              <a:t>during filling or voiding): </a:t>
            </a:r>
            <a:r>
              <a:rPr lang="en-US" sz="1600" dirty="0"/>
              <a:t>keep video clip (of fluoroscopy or </a:t>
            </a:r>
            <a:r>
              <a:rPr lang="en-US" sz="1600" dirty="0" err="1"/>
              <a:t>ce</a:t>
            </a:r>
            <a:r>
              <a:rPr lang="en-US" sz="1600" dirty="0"/>
              <a:t>-US)</a:t>
            </a:r>
            <a:endParaRPr lang="en-GB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06681" y="6580488"/>
            <a:ext cx="7470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/>
              <a:t>CA = contrast agent, </a:t>
            </a:r>
            <a:r>
              <a:rPr lang="en-GB" sz="1000" dirty="0" err="1"/>
              <a:t>NaCl</a:t>
            </a:r>
            <a:r>
              <a:rPr lang="en-GB" sz="1000" dirty="0"/>
              <a:t> = saline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06332" y="18712"/>
            <a:ext cx="378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2015;45:2023-2028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98118" y="1037739"/>
            <a:ext cx="961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en-GB" sz="2000" b="1" dirty="0"/>
              <a:t>Indications: 	</a:t>
            </a:r>
            <a:r>
              <a:rPr lang="en-GB" dirty="0"/>
              <a:t>urethral trauma, stricture or stenosis, rare malformations, urethral fistula, utricle</a:t>
            </a:r>
            <a:r>
              <a:rPr lang="en-GB" sz="1600" dirty="0"/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8118" y="2465033"/>
            <a:ext cx="7378748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Technique: 		</a:t>
            </a:r>
            <a:r>
              <a:rPr lang="en-US" dirty="0"/>
              <a:t>only use pulsed fluoroscopy (</a:t>
            </a:r>
            <a:r>
              <a:rPr lang="en-US" sz="1600" dirty="0"/>
              <a:t>avoid C-arm</a:t>
            </a:r>
            <a:r>
              <a:rPr lang="en-US" dirty="0"/>
              <a:t>) </a:t>
            </a:r>
          </a:p>
          <a:p>
            <a:pPr>
              <a:lnSpc>
                <a:spcPct val="80000"/>
              </a:lnSpc>
            </a:pPr>
            <a:r>
              <a:rPr lang="en-US" dirty="0"/>
              <a:t>					</a:t>
            </a:r>
            <a:r>
              <a:rPr lang="en-US" sz="1600" dirty="0"/>
              <a:t>proper use of filters, grid, shutters (</a:t>
            </a:r>
            <a:r>
              <a:rPr lang="en-US" sz="1400" dirty="0"/>
              <a:t>not electronic margins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821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6" y="278383"/>
            <a:ext cx="7681132" cy="706914"/>
          </a:xfrm>
        </p:spPr>
        <p:txBody>
          <a:bodyPr>
            <a:normAutofit/>
          </a:bodyPr>
          <a:lstStyle/>
          <a:p>
            <a:r>
              <a:rPr lang="en-GB" sz="3200" dirty="0"/>
              <a:t>Sonographic (ultrasound) </a:t>
            </a:r>
            <a:r>
              <a:rPr lang="en-GB" sz="3200" dirty="0" err="1"/>
              <a:t>genitography</a:t>
            </a:r>
            <a:endParaRPr lang="en-GB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98118" y="3145488"/>
            <a:ext cx="94945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Procedure: </a:t>
            </a:r>
            <a:r>
              <a:rPr lang="en-GB" b="1" dirty="0"/>
              <a:t>		</a:t>
            </a:r>
            <a:r>
              <a:rPr lang="en-GB" dirty="0" err="1"/>
              <a:t>NaCl</a:t>
            </a:r>
            <a:r>
              <a:rPr lang="en-GB" dirty="0"/>
              <a:t> filling by continuous infusion</a:t>
            </a:r>
          </a:p>
          <a:p>
            <a:r>
              <a:rPr lang="en-GB" dirty="0"/>
              <a:t>					</a:t>
            </a:r>
            <a:r>
              <a:rPr lang="en-GB" sz="1600" dirty="0"/>
              <a:t>to compensate vaginal leakage, to get rid of vaginal air 											possibly rectal </a:t>
            </a:r>
            <a:r>
              <a:rPr lang="en-GB" sz="1600" dirty="0" err="1"/>
              <a:t>NaCl</a:t>
            </a:r>
            <a:r>
              <a:rPr lang="en-GB" sz="1600" dirty="0"/>
              <a:t> enema </a:t>
            </a:r>
          </a:p>
          <a:p>
            <a:r>
              <a:rPr lang="en-GB" sz="1600" dirty="0"/>
              <a:t>						</a:t>
            </a:r>
            <a:r>
              <a:rPr lang="en-GB" sz="1400" dirty="0"/>
              <a:t>e.g., to assure uterine agenesis, complex malformations &amp; ARM, fistula</a:t>
            </a:r>
          </a:p>
          <a:p>
            <a:r>
              <a:rPr lang="en-GB" dirty="0"/>
              <a:t>					</a:t>
            </a:r>
            <a:r>
              <a:rPr lang="en-GB" sz="1600" u="sng" dirty="0"/>
              <a:t>in urogenital sinus tract </a:t>
            </a:r>
            <a:r>
              <a:rPr lang="en-GB" sz="1600" dirty="0"/>
              <a:t>(if bladder empty/fails to fill) </a:t>
            </a:r>
          </a:p>
          <a:p>
            <a:r>
              <a:rPr lang="en-GB" sz="1600" dirty="0"/>
              <a:t>						</a:t>
            </a:r>
            <a:r>
              <a:rPr lang="en-GB" sz="1400" dirty="0"/>
              <a:t>insert 2</a:t>
            </a:r>
            <a:r>
              <a:rPr lang="en-GB" sz="1400" baseline="30000" dirty="0"/>
              <a:t>nd</a:t>
            </a:r>
            <a:r>
              <a:rPr lang="en-GB" sz="1400" dirty="0"/>
              <a:t> catheter (sometimes blind with curved tip)  anteriorly into urethra / bladder </a:t>
            </a:r>
          </a:p>
          <a:p>
            <a:r>
              <a:rPr lang="en-GB" sz="1600" dirty="0"/>
              <a:t>				</a:t>
            </a:r>
            <a:r>
              <a:rPr lang="en-GB" dirty="0"/>
              <a:t>assess continuously - </a:t>
            </a:r>
            <a:r>
              <a:rPr lang="en-GB" sz="1600" dirty="0"/>
              <a:t>using abdominal, trans-</a:t>
            </a:r>
            <a:r>
              <a:rPr lang="en-GB" sz="1600" dirty="0" err="1"/>
              <a:t>symphyseal</a:t>
            </a:r>
            <a:r>
              <a:rPr lang="en-GB" sz="1600" dirty="0"/>
              <a:t> &amp; perineal approach</a:t>
            </a:r>
          </a:p>
          <a:p>
            <a:r>
              <a:rPr lang="en-GB" sz="1600" dirty="0"/>
              <a:t>					also include kidneys / urinary tract, </a:t>
            </a:r>
            <a:r>
              <a:rPr lang="en-GB" sz="1400" dirty="0"/>
              <a:t>potentially add 3DUS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496092" y="5372190"/>
            <a:ext cx="710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possibly add UCA: </a:t>
            </a:r>
            <a:r>
              <a:rPr lang="en-GB" sz="1400" dirty="0"/>
              <a:t>for detecting connections, fistula, assess vaginal duplications </a:t>
            </a:r>
            <a:r>
              <a:rPr lang="en-GB" sz="1600" dirty="0"/>
              <a:t>…</a:t>
            </a:r>
          </a:p>
          <a:p>
            <a:r>
              <a:rPr lang="en-GB" sz="1600" dirty="0"/>
              <a:t>	UCA </a:t>
            </a:r>
            <a:r>
              <a:rPr lang="en-GB" sz="1400" dirty="0"/>
              <a:t>dose as for </a:t>
            </a:r>
            <a:r>
              <a:rPr lang="en-GB" sz="1400" dirty="0" err="1"/>
              <a:t>ce</a:t>
            </a:r>
            <a:r>
              <a:rPr lang="en-GB" sz="1400" dirty="0"/>
              <a:t>-VUS (</a:t>
            </a:r>
            <a:r>
              <a:rPr lang="en-GB" sz="1200" dirty="0"/>
              <a:t>varies also with frequency used &amp; US device, 0.5-1-5% </a:t>
            </a:r>
            <a:r>
              <a:rPr lang="en-GB" sz="1200" dirty="0" err="1"/>
              <a:t>NaCl</a:t>
            </a:r>
            <a:r>
              <a:rPr lang="en-GB" sz="1200" dirty="0"/>
              <a:t> solution</a:t>
            </a:r>
            <a:r>
              <a:rPr lang="en-GB" sz="1400" dirty="0"/>
              <a:t>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5699" y="6574117"/>
            <a:ext cx="9776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 err="1"/>
              <a:t>ce</a:t>
            </a:r>
            <a:r>
              <a:rPr lang="en-GB" sz="1000" dirty="0"/>
              <a:t>-VUS = contrast-enhanced voiding </a:t>
            </a:r>
            <a:r>
              <a:rPr lang="en-GB" sz="1000" dirty="0" err="1"/>
              <a:t>urosonography</a:t>
            </a:r>
            <a:r>
              <a:rPr lang="en-GB" sz="1000" dirty="0"/>
              <a:t>, </a:t>
            </a:r>
            <a:r>
              <a:rPr lang="en-GB" sz="1000" dirty="0" err="1"/>
              <a:t>NaCl</a:t>
            </a:r>
            <a:r>
              <a:rPr lang="en-GB" sz="1000" dirty="0"/>
              <a:t> = saline, UCA = US contrast agent, (3D)US = (three-dimensional) ultrasound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923314" y="8437"/>
            <a:ext cx="2967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2014;44:496-502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98118" y="1037739"/>
            <a:ext cx="96138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en-GB" sz="2000" b="1" dirty="0"/>
              <a:t>Indications: 	</a:t>
            </a:r>
            <a:r>
              <a:rPr lang="en-GB" dirty="0"/>
              <a:t>genital malformations, ambiguous genitalia, work up of syndromes &amp; anorectal malformations, equivocal findings on baseline US </a:t>
            </a:r>
            <a:endParaRPr lang="en-GB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2483029" y="2549308"/>
            <a:ext cx="7209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Note: </a:t>
            </a:r>
            <a:r>
              <a:rPr lang="en-US" sz="1600" i="1" dirty="0"/>
              <a:t>sometimes previous bladder filling (</a:t>
            </a:r>
            <a:r>
              <a:rPr lang="en-US" sz="1600" i="1" dirty="0" err="1"/>
              <a:t>catheterisation</a:t>
            </a:r>
            <a:r>
              <a:rPr lang="en-US" sz="1600" i="1" dirty="0"/>
              <a:t> to fill) for US access</a:t>
            </a:r>
          </a:p>
          <a:p>
            <a:r>
              <a:rPr lang="en-US" sz="1600" i="1" dirty="0"/>
              <a:t>	and rectal tube (for saline enema to identify rectum) helpful / necessary</a:t>
            </a:r>
            <a:endParaRPr lang="en-GB" sz="1600" i="1" dirty="0"/>
          </a:p>
        </p:txBody>
      </p:sp>
      <p:sp>
        <p:nvSpPr>
          <p:cNvPr id="14" name="Rechteck 13"/>
          <p:cNvSpPr/>
          <p:nvPr/>
        </p:nvSpPr>
        <p:spPr>
          <a:xfrm>
            <a:off x="2483030" y="1628080"/>
            <a:ext cx="6909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/>
              <a:t>Note</a:t>
            </a:r>
            <a:r>
              <a:rPr lang="en-GB" sz="1600" i="1" dirty="0"/>
              <a:t>: always first detailed baseline US, including urinary tract US (+ spinal US)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98118" y="2013003"/>
            <a:ext cx="9390016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Preparation: 	</a:t>
            </a:r>
            <a:r>
              <a:rPr lang="en-GB" b="1" dirty="0"/>
              <a:t>	</a:t>
            </a:r>
            <a:r>
              <a:rPr lang="en-GB" dirty="0"/>
              <a:t>vaginal catheterisation under sterile conditions</a:t>
            </a:r>
          </a:p>
          <a:p>
            <a:pPr>
              <a:lnSpc>
                <a:spcPct val="80000"/>
              </a:lnSpc>
            </a:pPr>
            <a:r>
              <a:rPr lang="en-GB" dirty="0"/>
              <a:t>					</a:t>
            </a:r>
            <a:r>
              <a:rPr lang="en-GB" sz="1600" dirty="0"/>
              <a:t>6-8 French feeding tube (</a:t>
            </a:r>
            <a:r>
              <a:rPr lang="en-GB" sz="1400" dirty="0"/>
              <a:t>thinner if urogenital sinus tract</a:t>
            </a:r>
            <a:r>
              <a:rPr lang="en-GB" sz="1600" dirty="0"/>
              <a:t>), avoid any air in catheter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474197" y="6012507"/>
            <a:ext cx="8390708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Proceed with </a:t>
            </a:r>
            <a:r>
              <a:rPr lang="en-GB" dirty="0" err="1"/>
              <a:t>ce</a:t>
            </a:r>
            <a:r>
              <a:rPr lang="en-GB" dirty="0"/>
              <a:t>-VUS thereafter for VUR evaluation - </a:t>
            </a:r>
            <a:r>
              <a:rPr lang="en-GB" sz="1600" dirty="0"/>
              <a:t>to complete study if needed / indicated</a:t>
            </a:r>
          </a:p>
        </p:txBody>
      </p:sp>
    </p:spTree>
    <p:extLst>
      <p:ext uri="{BB962C8B-B14F-4D97-AF65-F5344CB8AC3E}">
        <p14:creationId xmlns:p14="http://schemas.microsoft.com/office/powerpoint/2010/main" val="139438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872" y="268109"/>
            <a:ext cx="9705260" cy="698674"/>
          </a:xfrm>
        </p:spPr>
        <p:txBody>
          <a:bodyPr>
            <a:normAutofit/>
          </a:bodyPr>
          <a:lstStyle/>
          <a:p>
            <a:r>
              <a:rPr lang="en-GB" sz="3200" dirty="0"/>
              <a:t>Voiding cysto-urethrography= </a:t>
            </a:r>
            <a:r>
              <a:rPr lang="en-GB" sz="3200" dirty="0" smtClean="0"/>
              <a:t>VCUG</a:t>
            </a:r>
            <a:endParaRPr lang="en-GB" sz="2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19" y="1218905"/>
            <a:ext cx="9613820" cy="594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/>
              <a:t>Requisites: 	</a:t>
            </a:r>
            <a:r>
              <a:rPr lang="en-US" sz="1800" dirty="0"/>
              <a:t>no diet restriction or enema, urine analysis, potentially antibiotics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/>
              <a:t>		</a:t>
            </a:r>
            <a:r>
              <a:rPr lang="en-US" sz="1600" dirty="0"/>
              <a:t>potentially no fluid intake for 3 hours </a:t>
            </a:r>
            <a:endParaRPr lang="en-GB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98120" y="1703325"/>
            <a:ext cx="93584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Catheterism</a:t>
            </a:r>
            <a:r>
              <a:rPr lang="en-GB" sz="2000" b="1" dirty="0"/>
              <a:t>: </a:t>
            </a:r>
            <a:r>
              <a:rPr lang="en-GB" b="1" dirty="0"/>
              <a:t>	</a:t>
            </a:r>
            <a:r>
              <a:rPr lang="en-GB" dirty="0"/>
              <a:t>catheter / (feeding) tube, 4-8 French, or suprapubic puncture</a:t>
            </a:r>
          </a:p>
          <a:p>
            <a:r>
              <a:rPr lang="en-GB" dirty="0"/>
              <a:t>				</a:t>
            </a:r>
            <a:endParaRPr lang="en-GB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2516981" y="1900069"/>
            <a:ext cx="7175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Note: </a:t>
            </a:r>
            <a:r>
              <a:rPr lang="en-GB" sz="1600" i="1" dirty="0"/>
              <a:t>latex precaution particularly in neural tube defect patients, bladder </a:t>
            </a:r>
            <a:r>
              <a:rPr lang="en-GB" sz="1600" i="1" dirty="0" err="1"/>
              <a:t>exstrophy</a:t>
            </a:r>
            <a:endParaRPr lang="en-GB" sz="1600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198119" y="2986716"/>
            <a:ext cx="9613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Fluoroscopic</a:t>
            </a:r>
            <a:r>
              <a:rPr lang="de-AT" sz="2000" b="1" dirty="0"/>
              <a:t> </a:t>
            </a:r>
            <a:r>
              <a:rPr lang="de-AT" sz="2000" b="1" dirty="0" err="1"/>
              <a:t>view</a:t>
            </a:r>
            <a:r>
              <a:rPr lang="en-GB" sz="2000" b="1" dirty="0"/>
              <a:t> </a:t>
            </a:r>
            <a:r>
              <a:rPr lang="en-GB" dirty="0"/>
              <a:t>of bladder &amp; renal fossa </a:t>
            </a:r>
            <a:r>
              <a:rPr lang="en-GB" sz="1600" dirty="0"/>
              <a:t>(initial + during early filling)</a:t>
            </a:r>
            <a:r>
              <a:rPr lang="en-GB" sz="1100" dirty="0"/>
              <a:t>	</a:t>
            </a:r>
          </a:p>
          <a:p>
            <a:pPr>
              <a:spcBef>
                <a:spcPts val="600"/>
              </a:spcBef>
            </a:pPr>
            <a:r>
              <a:rPr lang="en-GB" sz="2000" b="1" dirty="0"/>
              <a:t>Bladder filling </a:t>
            </a:r>
            <a:r>
              <a:rPr lang="en-GB" dirty="0"/>
              <a:t>	with radiopaque CA, </a:t>
            </a:r>
            <a:r>
              <a:rPr lang="en-GB" sz="1600" dirty="0"/>
              <a:t>observe with intermittent pulsed fluoroscopy views</a:t>
            </a:r>
          </a:p>
          <a:p>
            <a:pPr>
              <a:lnSpc>
                <a:spcPct val="90000"/>
              </a:lnSpc>
            </a:pPr>
            <a:r>
              <a:rPr lang="en-GB" dirty="0"/>
              <a:t>				</a:t>
            </a:r>
            <a:r>
              <a:rPr lang="en-US" sz="1600" dirty="0"/>
              <a:t>gravity drip = bottle ≈40 cm above table, watch dripping to guide fluoroscopy, AB?</a:t>
            </a:r>
            <a:endParaRPr lang="en-GB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198120" y="3958085"/>
            <a:ext cx="9613820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Fluoroscopy		</a:t>
            </a:r>
            <a:r>
              <a:rPr lang="en-US" dirty="0"/>
              <a:t>if signs of increased bladder pressure, imminent voiding, urge …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b="1" dirty="0"/>
              <a:t>				</a:t>
            </a:r>
            <a:r>
              <a:rPr lang="en-US" sz="1600" dirty="0"/>
              <a:t>bilateral oblique views of distal ureters, include catheter, </a:t>
            </a:r>
            <a:r>
              <a:rPr lang="de-AT" sz="1600" dirty="0" err="1"/>
              <a:t>document</a:t>
            </a:r>
            <a:r>
              <a:rPr lang="de-AT" sz="1600" dirty="0"/>
              <a:t> VUR, </a:t>
            </a:r>
          </a:p>
          <a:p>
            <a:pPr>
              <a:lnSpc>
                <a:spcPct val="90000"/>
              </a:lnSpc>
            </a:pPr>
            <a:r>
              <a:rPr lang="de-AT" sz="1600" dirty="0"/>
              <a:t>					</a:t>
            </a:r>
            <a:r>
              <a:rPr lang="de-AT" sz="1600" dirty="0" err="1"/>
              <a:t>include</a:t>
            </a:r>
            <a:r>
              <a:rPr lang="de-AT" sz="1600" dirty="0"/>
              <a:t> </a:t>
            </a:r>
            <a:r>
              <a:rPr lang="de-AT" sz="1600" dirty="0" err="1"/>
              <a:t>kidney</a:t>
            </a:r>
            <a:r>
              <a:rPr lang="de-AT" dirty="0"/>
              <a:t> (</a:t>
            </a:r>
            <a:r>
              <a:rPr lang="de-AT" sz="1400" dirty="0" err="1"/>
              <a:t>exposure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intra-renal </a:t>
            </a:r>
            <a:r>
              <a:rPr lang="de-AT" sz="1400" dirty="0" err="1"/>
              <a:t>reflux</a:t>
            </a:r>
            <a:r>
              <a:rPr lang="de-AT" dirty="0"/>
              <a:t>)</a:t>
            </a:r>
            <a:endParaRPr lang="en-GB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98119" y="5961763"/>
            <a:ext cx="949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After voiding : 	</a:t>
            </a:r>
            <a:r>
              <a:rPr lang="en-US" dirty="0" err="1"/>
              <a:t>ap</a:t>
            </a:r>
            <a:r>
              <a:rPr lang="en-US" dirty="0"/>
              <a:t> view of bladder &amp; renal fossae; </a:t>
            </a:r>
            <a:r>
              <a:rPr lang="en-US" sz="1600" dirty="0"/>
              <a:t>assess CA drainage from kidney if refluxed </a:t>
            </a:r>
            <a:r>
              <a:rPr lang="en-GB" sz="1600" dirty="0"/>
              <a:t>	 	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6680" y="6580488"/>
            <a:ext cx="958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/>
              <a:t>AB = antibiotics, CA = contrast agent, US = ultrasound, VUR = </a:t>
            </a:r>
            <a:r>
              <a:rPr lang="en-GB" sz="1000" dirty="0" err="1"/>
              <a:t>vesico</a:t>
            </a:r>
            <a:r>
              <a:rPr lang="en-GB" sz="1000" dirty="0"/>
              <a:t>-ureteral reflux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113722" y="18711"/>
            <a:ext cx="2777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2008;38:138-145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8118" y="4802110"/>
            <a:ext cx="97078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When voiding : 	</a:t>
            </a:r>
            <a:r>
              <a:rPr lang="en-US" dirty="0"/>
              <a:t>remove catheter, unless cyclic VCUG = 3 fillings in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(s) - </a:t>
            </a:r>
            <a:r>
              <a:rPr lang="en-US" sz="1600" dirty="0"/>
              <a:t>then removed in last cycle</a:t>
            </a:r>
            <a:endParaRPr lang="en-GB" sz="1600" b="1" dirty="0"/>
          </a:p>
          <a:p>
            <a:r>
              <a:rPr lang="en-GB" dirty="0"/>
              <a:t>	 			</a:t>
            </a:r>
            <a:r>
              <a:rPr lang="en-US" u="sng" dirty="0"/>
              <a:t>female: </a:t>
            </a:r>
            <a:r>
              <a:rPr lang="en-US" dirty="0"/>
              <a:t>2 spots/exposures of distended urethra (</a:t>
            </a:r>
            <a:r>
              <a:rPr lang="en-US" sz="1600" dirty="0"/>
              <a:t>slightly oblique</a:t>
            </a:r>
            <a:r>
              <a:rPr lang="en-US" dirty="0"/>
              <a:t>)</a:t>
            </a:r>
          </a:p>
          <a:p>
            <a:r>
              <a:rPr lang="en-US" dirty="0"/>
              <a:t>				</a:t>
            </a:r>
            <a:r>
              <a:rPr lang="en-US" u="sng" dirty="0"/>
              <a:t>male: </a:t>
            </a:r>
            <a:r>
              <a:rPr lang="en-US" dirty="0"/>
              <a:t>2-3 spots/exposures during voiding (</a:t>
            </a:r>
            <a:r>
              <a:rPr lang="en-US" sz="1600" dirty="0" err="1"/>
              <a:t>ap</a:t>
            </a:r>
            <a:r>
              <a:rPr lang="en-US" sz="1600" dirty="0"/>
              <a:t> &amp; high oblique / lateral</a:t>
            </a:r>
            <a:r>
              <a:rPr lang="en-US" dirty="0"/>
              <a:t>)</a:t>
            </a:r>
          </a:p>
          <a:p>
            <a:r>
              <a:rPr lang="en-US" dirty="0"/>
              <a:t>					</a:t>
            </a:r>
            <a:r>
              <a:rPr lang="en-US" sz="1600" dirty="0"/>
              <a:t>include renal fossae during voiding, if VUR =&gt; spot film/exposure for </a:t>
            </a:r>
            <a:r>
              <a:rPr lang="en-US" sz="1600" dirty="0" err="1"/>
              <a:t>intrarenal</a:t>
            </a:r>
            <a:r>
              <a:rPr lang="en-US" sz="1600" dirty="0"/>
              <a:t> reflux</a:t>
            </a:r>
            <a:endParaRPr lang="en-GB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276347" y="6237603"/>
            <a:ext cx="553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Note: </a:t>
            </a:r>
            <a:r>
              <a:rPr lang="en-GB" sz="1600" i="1" dirty="0"/>
              <a:t>VUR grading, post investigational antibiotic prophylaxis?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98117" y="2277804"/>
            <a:ext cx="94945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Technique: 		</a:t>
            </a:r>
            <a:r>
              <a:rPr lang="en-US" dirty="0"/>
              <a:t>only use pulsed fluoroscopy (</a:t>
            </a:r>
            <a:r>
              <a:rPr lang="en-US" sz="1600" dirty="0"/>
              <a:t>avoid C-arm</a:t>
            </a:r>
            <a:r>
              <a:rPr lang="en-US" dirty="0"/>
              <a:t>), + exposures in  case of high degree 					VUR &amp; urethral details, </a:t>
            </a:r>
            <a:r>
              <a:rPr lang="en-US" sz="1600" dirty="0"/>
              <a:t>proper use of filters, grid, shutters (</a:t>
            </a:r>
            <a:r>
              <a:rPr lang="en-US" sz="1400" dirty="0"/>
              <a:t>not electronic margins</a:t>
            </a:r>
            <a:r>
              <a:rPr lang="en-US" sz="1600" dirty="0"/>
              <a:t>)</a:t>
            </a:r>
          </a:p>
        </p:txBody>
      </p:sp>
      <p:sp>
        <p:nvSpPr>
          <p:cNvPr id="18" name="Étoile à 5 branches 3"/>
          <p:cNvSpPr/>
          <p:nvPr/>
        </p:nvSpPr>
        <p:spPr>
          <a:xfrm>
            <a:off x="6549989" y="901634"/>
            <a:ext cx="160421" cy="1443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198119" y="866258"/>
            <a:ext cx="8103670" cy="336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>Indications: </a:t>
            </a:r>
            <a:r>
              <a:rPr lang="en-GB" sz="2000" b="1" dirty="0" smtClean="0"/>
              <a:t>	</a:t>
            </a:r>
            <a:r>
              <a:rPr lang="en-GB" sz="2100" dirty="0" smtClean="0"/>
              <a:t>under discussion- vary regionally </a:t>
            </a:r>
            <a:r>
              <a:rPr lang="en-GB" sz="2100" dirty="0"/>
              <a:t>6</a:t>
            </a:r>
            <a:r>
              <a:rPr lang="en-GB" sz="2100" dirty="0" smtClean="0"/>
              <a:t> </a:t>
            </a:r>
            <a:r>
              <a:rPr lang="en-GB" sz="2100" dirty="0" smtClean="0"/>
              <a:t>may change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89109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6FB2EC-2123-0D48-9221-914EF308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72" y="191804"/>
            <a:ext cx="8543925" cy="773871"/>
          </a:xfrm>
        </p:spPr>
        <p:txBody>
          <a:bodyPr>
            <a:normAutofit/>
          </a:bodyPr>
          <a:lstStyle/>
          <a:p>
            <a:r>
              <a:rPr lang="nb-NO" sz="3200" dirty="0"/>
              <a:t>ESPR Abdominal </a:t>
            </a:r>
            <a:r>
              <a:rPr lang="nb-NO" sz="3200" dirty="0" err="1"/>
              <a:t>Task</a:t>
            </a:r>
            <a:r>
              <a:rPr lang="nb-NO" sz="3200" dirty="0"/>
              <a:t> Force Group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28B257-509E-234D-AD2F-2B89DF43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" y="1162593"/>
            <a:ext cx="9814560" cy="5477489"/>
          </a:xfrm>
        </p:spPr>
        <p:txBody>
          <a:bodyPr>
            <a:normAutofit fontScale="47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nb-NO" sz="4200" dirty="0"/>
              <a:t>The overarching aim of the ESPR Abdominal (GI &amp; GU) Imaging Taskforce Group is to unite both expert- and less experienced radiologists, with a special interest in gastrointestinal and urogenital imaging in children 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nb-NO" sz="3800" dirty="0"/>
              <a:t>Purpose: </a:t>
            </a:r>
            <a:r>
              <a:rPr lang="nb-NO" sz="3400" dirty="0"/>
              <a:t>to facilitate personalized medicine, to improve quality, diagnostic efficacy &amp; patient safety for pediatric GI &amp; GU imaging through evidence and eminence based practice proposals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nb-NO" sz="4200" dirty="0"/>
              <a:t>The ESPR Abdominal Task Force aims: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nb-NO" sz="3800" dirty="0"/>
              <a:t>To elaborate, discuss &amp; present new recommendations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nb-NO" sz="3800" dirty="0"/>
              <a:t>To supplement existing recommendations for paediatric GU &amp; GI imaging 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nb-NO" sz="3400" dirty="0"/>
              <a:t>To provide guidance on how to adequately image children’s urogenital tracts &amp; abdomen 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nb-NO" sz="3400" dirty="0"/>
              <a:t>To standardise imaging which will improve quality &amp; facilitate future meta-analysis to increase scientific evidence on how best to image the GI &amp; GU tracts during childhood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nb-NO" sz="3800" dirty="0"/>
              <a:t>To promote high level non-invasive imaging for neonates, infants &amp; children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nb-NO" sz="3800" dirty="0"/>
              <a:t>To provide support, education &amp; refresher content + updates on state of the art paediatric radiology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nb-NO" sz="3800" dirty="0"/>
              <a:t>To promote licensing of contrast media for use in children 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nb-NO" sz="3400" dirty="0"/>
              <a:t>To spread knowledge on adaptations of imaging procedures for paediatric use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nb-NO" sz="3800" dirty="0"/>
              <a:t>To foster multi-centre research on / data collection for paediatric uroradiology &amp; abdominal topics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nb-NO" sz="3400" dirty="0"/>
              <a:t>e.g., collecting rare entities to increase knowledge &amp; evidence </a:t>
            </a:r>
          </a:p>
          <a:p>
            <a:pPr lvl="1" fontAlgn="base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nb-NO" sz="3400" dirty="0"/>
              <a:t>e.g., to combine individual knowledge to optimised planned research on yet unanswered questions</a:t>
            </a:r>
          </a:p>
        </p:txBody>
      </p:sp>
    </p:spTree>
    <p:extLst>
      <p:ext uri="{BB962C8B-B14F-4D97-AF65-F5344CB8AC3E}">
        <p14:creationId xmlns:p14="http://schemas.microsoft.com/office/powerpoint/2010/main" val="262103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227" y="365127"/>
            <a:ext cx="8543925" cy="1325563"/>
          </a:xfrm>
        </p:spPr>
        <p:txBody>
          <a:bodyPr/>
          <a:lstStyle/>
          <a:p>
            <a:r>
              <a:rPr lang="en-GB" sz="4000" dirty="0"/>
              <a:t>Part II: Imaging algorithms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(listed in alphabetical order)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645" y="1792375"/>
            <a:ext cx="9241087" cy="4539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These recommendations aim 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standardising imaging algorithms for comparability</a:t>
            </a:r>
          </a:p>
          <a:p>
            <a:pPr lvl="1"/>
            <a:r>
              <a:rPr lang="en-GB" dirty="0"/>
              <a:t>however, adaptable to local needs &amp; resources</a:t>
            </a:r>
          </a:p>
          <a:p>
            <a:r>
              <a:rPr lang="en-GB" sz="2600" dirty="0"/>
              <a:t>quality assurance – also considering efficacy aspects </a:t>
            </a:r>
          </a:p>
          <a:p>
            <a:r>
              <a:rPr lang="en-GB" sz="2600" dirty="0"/>
              <a:t>optimising dose in terms of radiation protection / awareness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GB" dirty="0"/>
              <a:t>Recommendations issued for all major queries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 err="1"/>
              <a:t>ano</a:t>
            </a:r>
            <a:r>
              <a:rPr lang="en-GB" sz="2600" dirty="0"/>
              <a:t>-rectal &amp; genital malformations (including ambiguous genitalia), biliary atresia, cystic kidney disease, (foetal) PCD/UTD &amp; obstructive </a:t>
            </a:r>
            <a:r>
              <a:rPr lang="en-GB" sz="2600" dirty="0" err="1"/>
              <a:t>uropathy</a:t>
            </a:r>
            <a:r>
              <a:rPr lang="en-GB" sz="2600" dirty="0"/>
              <a:t>, (micro)haematuria, renal transplantation, </a:t>
            </a:r>
            <a:r>
              <a:rPr lang="en-GB" sz="2600" dirty="0" err="1"/>
              <a:t>reno</a:t>
            </a:r>
            <a:r>
              <a:rPr lang="en-GB" sz="2600" dirty="0"/>
              <a:t>-vascular hypertension, scrotal swelling, testicular </a:t>
            </a:r>
            <a:r>
              <a:rPr lang="en-GB" sz="2600" dirty="0" err="1"/>
              <a:t>microlithiasis</a:t>
            </a:r>
            <a:r>
              <a:rPr lang="en-GB" sz="2600" dirty="0"/>
              <a:t>, (scrotal &amp; ovarian) torsion (including scrotal swelling), </a:t>
            </a:r>
            <a:r>
              <a:rPr lang="en-GB" sz="2600" dirty="0" err="1"/>
              <a:t>urolithiasis</a:t>
            </a:r>
            <a:r>
              <a:rPr lang="en-GB" sz="2600" dirty="0"/>
              <a:t>, urinary tract infection, urinary tract trauma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550223"/>
            <a:ext cx="978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Abbreviations</a:t>
            </a:r>
            <a:r>
              <a:rPr lang="en-GB" sz="1200" dirty="0"/>
              <a:t>: PCD = </a:t>
            </a:r>
            <a:r>
              <a:rPr lang="en-GB" sz="1200" dirty="0" err="1"/>
              <a:t>pelvicaliceal</a:t>
            </a:r>
            <a:r>
              <a:rPr lang="en-GB" sz="1200" dirty="0"/>
              <a:t> distension / dilatation, UTD = urinary tract dilatation</a:t>
            </a:r>
          </a:p>
        </p:txBody>
      </p:sp>
    </p:spTree>
    <p:extLst>
      <p:ext uri="{BB962C8B-B14F-4D97-AF65-F5344CB8AC3E}">
        <p14:creationId xmlns:p14="http://schemas.microsoft.com/office/powerpoint/2010/main" val="343328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/>
          <p:cNvSpPr/>
          <p:nvPr/>
        </p:nvSpPr>
        <p:spPr>
          <a:xfrm>
            <a:off x="38100" y="576028"/>
            <a:ext cx="9581662" cy="42386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Imaging in newborn with anorectal malformation (ARM)</a:t>
            </a:r>
            <a:endParaRPr lang="de-AT" sz="3200" dirty="0">
              <a:latin typeface="+mj-lt"/>
              <a:ea typeface="Times New Roman"/>
            </a:endParaRPr>
          </a:p>
        </p:txBody>
      </p:sp>
      <p:sp>
        <p:nvSpPr>
          <p:cNvPr id="3" name="Rounded Rectangle 40"/>
          <p:cNvSpPr/>
          <p:nvPr/>
        </p:nvSpPr>
        <p:spPr>
          <a:xfrm>
            <a:off x="101600" y="1850048"/>
            <a:ext cx="4403726" cy="9657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Plain films:</a:t>
            </a:r>
            <a:r>
              <a:rPr lang="de-AT" sz="2000" dirty="0">
                <a:latin typeface="+mj-lt"/>
                <a:ea typeface="Times New Roman"/>
              </a:rPr>
              <a:t>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chest, spine &amp; pelvis, abdomen</a:t>
            </a:r>
            <a:endParaRPr lang="de-AT" dirty="0">
              <a:latin typeface="+mj-lt"/>
              <a:ea typeface="Times New Roman"/>
            </a:endParaRPr>
          </a:p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+</a:t>
            </a:r>
            <a:endParaRPr lang="de-AT" sz="1600" b="1" dirty="0">
              <a:latin typeface="+mj-lt"/>
              <a:ea typeface="Times New Roman"/>
            </a:endParaRPr>
          </a:p>
          <a:p>
            <a:pPr algn="ctr">
              <a:defRPr/>
            </a:pPr>
            <a:r>
              <a:rPr lang="de-AT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US:</a:t>
            </a:r>
            <a:r>
              <a:rPr lang="de-AT" sz="2000" dirty="0">
                <a:latin typeface="+mj-lt"/>
                <a:ea typeface="Times New Roman"/>
              </a:rPr>
              <a:t>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abdomen &amp; pelvis &amp; spine </a:t>
            </a:r>
            <a:endParaRPr lang="de-AT" dirty="0">
              <a:latin typeface="+mj-lt"/>
              <a:ea typeface="Times New Roman"/>
            </a:endParaRPr>
          </a:p>
        </p:txBody>
      </p:sp>
      <p:sp>
        <p:nvSpPr>
          <p:cNvPr id="4" name="Rounded Rectangle 41"/>
          <p:cNvSpPr/>
          <p:nvPr/>
        </p:nvSpPr>
        <p:spPr>
          <a:xfrm>
            <a:off x="1401764" y="3619574"/>
            <a:ext cx="7626123" cy="4122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Detailed pelvic US,</a:t>
            </a:r>
            <a:r>
              <a:rPr lang="de-AT" dirty="0">
                <a:latin typeface="+mj-lt"/>
                <a:ea typeface="Times New Roman"/>
              </a:rPr>
              <a:t> 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+/- US </a:t>
            </a:r>
            <a:r>
              <a:rPr lang="en-GB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genitography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/ </a:t>
            </a:r>
            <a:r>
              <a:rPr lang="en-GB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ce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-VUS / </a:t>
            </a:r>
            <a:r>
              <a:rPr lang="en-GB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fistulography</a:t>
            </a:r>
            <a:endParaRPr lang="de-AT" dirty="0">
              <a:latin typeface="+mj-lt"/>
              <a:ea typeface="Times New Roman"/>
            </a:endParaRPr>
          </a:p>
        </p:txBody>
      </p:sp>
      <p:sp>
        <p:nvSpPr>
          <p:cNvPr id="5" name="Rounded Rectangle 42"/>
          <p:cNvSpPr/>
          <p:nvPr/>
        </p:nvSpPr>
        <p:spPr>
          <a:xfrm>
            <a:off x="1401763" y="4628704"/>
            <a:ext cx="7626124" cy="4636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Distal </a:t>
            </a:r>
            <a:r>
              <a:rPr lang="en-GB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colostogram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, +/- fluoroscopic </a:t>
            </a:r>
            <a:r>
              <a:rPr lang="en-GB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genitography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/</a:t>
            </a:r>
            <a:r>
              <a:rPr lang="en-GB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fistulography</a:t>
            </a:r>
            <a:r>
              <a:rPr lang="de-AT" dirty="0">
                <a:latin typeface="+mj-lt"/>
                <a:ea typeface="Times New Roman"/>
              </a:rPr>
              <a:t>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+ VCUG (</a:t>
            </a:r>
            <a:r>
              <a:rPr lang="en-GB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ce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-VUS)</a:t>
            </a:r>
            <a:endParaRPr lang="de-AT" dirty="0">
              <a:latin typeface="+mj-lt"/>
              <a:ea typeface="Times New Roman"/>
            </a:endParaRPr>
          </a:p>
        </p:txBody>
      </p:sp>
      <p:sp>
        <p:nvSpPr>
          <p:cNvPr id="6" name="Rounded Rectangle 43"/>
          <p:cNvSpPr/>
          <p:nvPr/>
        </p:nvSpPr>
        <p:spPr>
          <a:xfrm>
            <a:off x="1401762" y="5689299"/>
            <a:ext cx="5163161" cy="580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Pelvic MRI</a:t>
            </a:r>
            <a:endParaRPr lang="de-AT" dirty="0">
              <a:latin typeface="+mj-lt"/>
              <a:ea typeface="Times New Roman"/>
            </a:endParaRP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+ MRU, … others as needed </a:t>
            </a:r>
            <a:r>
              <a:rPr lang="de-AT" sz="1600" dirty="0">
                <a:latin typeface="+mj-lt"/>
                <a:ea typeface="Times New Roman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(CT only for very selected cases) </a:t>
            </a:r>
            <a:endParaRPr lang="de-AT" sz="1600" dirty="0">
              <a:latin typeface="+mj-lt"/>
              <a:ea typeface="Times New Roman"/>
            </a:endParaRPr>
          </a:p>
        </p:txBody>
      </p:sp>
      <p:sp>
        <p:nvSpPr>
          <p:cNvPr id="7" name="TextBox 35"/>
          <p:cNvSpPr txBox="1"/>
          <p:nvPr/>
        </p:nvSpPr>
        <p:spPr>
          <a:xfrm>
            <a:off x="5357742" y="1867497"/>
            <a:ext cx="4274911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Question: high / low ARM, Colostomy? </a:t>
            </a:r>
            <a:endParaRPr lang="de-AT" dirty="0">
              <a:latin typeface="+mj-lt"/>
              <a:ea typeface="Times New Roman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+/- genital malformation, bladder drainage?</a:t>
            </a:r>
            <a:endParaRPr lang="de-AT" dirty="0">
              <a:latin typeface="+mj-lt"/>
              <a:ea typeface="Times New Roman"/>
            </a:endParaRPr>
          </a:p>
        </p:txBody>
      </p:sp>
      <p:cxnSp>
        <p:nvCxnSpPr>
          <p:cNvPr id="8" name="Straight Arrow Connector 26"/>
          <p:cNvCxnSpPr/>
          <p:nvPr/>
        </p:nvCxnSpPr>
        <p:spPr>
          <a:xfrm>
            <a:off x="2670629" y="1251638"/>
            <a:ext cx="5670" cy="54658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TextBox 7"/>
          <p:cNvSpPr txBox="1">
            <a:spLocks noChangeArrowheads="1"/>
          </p:cNvSpPr>
          <p:nvPr/>
        </p:nvSpPr>
        <p:spPr bwMode="auto">
          <a:xfrm>
            <a:off x="2776694" y="1323675"/>
            <a:ext cx="869020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de-DE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0-3 days</a:t>
            </a:r>
            <a:endParaRPr lang="de-AT" altLang="de-DE" sz="16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3"/>
          <p:cNvCxnSpPr/>
          <p:nvPr/>
        </p:nvCxnSpPr>
        <p:spPr>
          <a:xfrm>
            <a:off x="4644821" y="2339092"/>
            <a:ext cx="601322" cy="315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9"/>
          <p:cNvSpPr/>
          <p:nvPr/>
        </p:nvSpPr>
        <p:spPr>
          <a:xfrm>
            <a:off x="2776694" y="3110292"/>
            <a:ext cx="5162097" cy="33855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1-3 months</a:t>
            </a:r>
            <a:r>
              <a:rPr lang="de-AT" sz="1600" dirty="0">
                <a:latin typeface="+mj-lt"/>
                <a:ea typeface="Times New Roman"/>
              </a:rPr>
              <a:t>  </a:t>
            </a:r>
            <a:r>
              <a:rPr lang="de-AT" sz="1400" dirty="0">
                <a:latin typeface="+mj-lt"/>
                <a:ea typeface="Times New Roman"/>
              </a:rPr>
              <a:t>- 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delayed imaging work-up, </a:t>
            </a:r>
            <a:r>
              <a:rPr lang="de-AT" sz="1400" dirty="0">
                <a:latin typeface="+mj-lt"/>
                <a:ea typeface="Times New Roman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prior to definitive surgery</a:t>
            </a:r>
            <a:endParaRPr lang="de-AT" sz="1400" dirty="0">
              <a:latin typeface="+mj-lt"/>
              <a:ea typeface="Times New Roman"/>
            </a:endParaRPr>
          </a:p>
        </p:txBody>
      </p:sp>
      <p:cxnSp>
        <p:nvCxnSpPr>
          <p:cNvPr id="15" name="Straight Arrow Connector 26"/>
          <p:cNvCxnSpPr/>
          <p:nvPr/>
        </p:nvCxnSpPr>
        <p:spPr>
          <a:xfrm>
            <a:off x="2720975" y="2842087"/>
            <a:ext cx="7711" cy="71732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6"/>
          <p:cNvCxnSpPr/>
          <p:nvPr/>
        </p:nvCxnSpPr>
        <p:spPr>
          <a:xfrm>
            <a:off x="2725738" y="4141341"/>
            <a:ext cx="0" cy="441325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6"/>
          <p:cNvCxnSpPr/>
          <p:nvPr/>
        </p:nvCxnSpPr>
        <p:spPr>
          <a:xfrm>
            <a:off x="2776694" y="5209477"/>
            <a:ext cx="0" cy="441325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9" name="Rectangle 51"/>
          <p:cNvSpPr>
            <a:spLocks noChangeArrowheads="1"/>
          </p:cNvSpPr>
          <p:nvPr/>
        </p:nvSpPr>
        <p:spPr bwMode="auto">
          <a:xfrm>
            <a:off x="2964657" y="5209477"/>
            <a:ext cx="2663824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if further imaging needed</a:t>
            </a:r>
            <a:endParaRPr lang="de-AT" altLang="de-DE" sz="14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71855" y="1154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2017; 47:1369–1380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0" y="6433239"/>
            <a:ext cx="98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Abbreviations</a:t>
            </a:r>
            <a:r>
              <a:rPr lang="en-GB" sz="1200" dirty="0"/>
              <a:t>: </a:t>
            </a:r>
            <a:r>
              <a:rPr lang="en-GB" sz="1000" dirty="0" err="1"/>
              <a:t>ce</a:t>
            </a:r>
            <a:r>
              <a:rPr lang="en-GB" sz="1000" dirty="0"/>
              <a:t>-VUS = contrast-enhanced voiding </a:t>
            </a:r>
            <a:r>
              <a:rPr lang="en-GB" sz="1000" dirty="0" err="1"/>
              <a:t>urosonography</a:t>
            </a:r>
            <a:r>
              <a:rPr lang="en-GB" sz="1000" dirty="0"/>
              <a:t>, MRI = Magnetic resonance imaging, MRU = magnetic resonance urography, US = ultrasound, VCUG = voiding </a:t>
            </a:r>
            <a:r>
              <a:rPr lang="en-GB" sz="1000" dirty="0" err="1"/>
              <a:t>cystourethrography</a:t>
            </a:r>
            <a:r>
              <a:rPr lang="en-GB" sz="10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60203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80" y="298361"/>
            <a:ext cx="9705260" cy="928096"/>
          </a:xfrm>
        </p:spPr>
        <p:txBody>
          <a:bodyPr>
            <a:normAutofit/>
          </a:bodyPr>
          <a:lstStyle/>
          <a:p>
            <a:r>
              <a:rPr lang="en-GB" sz="3200" dirty="0"/>
              <a:t>Imaging algorithm in suspected biliary atresia (BA)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6680" y="6400842"/>
            <a:ext cx="958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Abbreviations</a:t>
            </a:r>
            <a:r>
              <a:rPr lang="en-GB" sz="1200" dirty="0"/>
              <a:t>: </a:t>
            </a:r>
            <a:r>
              <a:rPr lang="en-GB" sz="1000" dirty="0"/>
              <a:t>BA = biliary atresia, ERCP = endoscopic retrograde </a:t>
            </a:r>
            <a:r>
              <a:rPr lang="en-GB" sz="1000" dirty="0" err="1"/>
              <a:t>cholangio-panceraticography</a:t>
            </a:r>
            <a:r>
              <a:rPr lang="en-GB" sz="1000" dirty="0"/>
              <a:t>, GBA = gall bladder anomalies, PTCC = percutaneous </a:t>
            </a:r>
            <a:r>
              <a:rPr lang="en-GB" sz="1000" dirty="0" err="1"/>
              <a:t>transhepatic</a:t>
            </a:r>
            <a:r>
              <a:rPr lang="en-GB" sz="1000" dirty="0"/>
              <a:t> cysto-cholangiography, TCS = triangular cord sign, US = ultrasound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71855" y="3925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2020;50:in press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06" y="1124512"/>
            <a:ext cx="961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en-GB" sz="2000" b="1" dirty="0"/>
              <a:t>Indications: </a:t>
            </a:r>
            <a:r>
              <a:rPr lang="en-GB" sz="2000" dirty="0"/>
              <a:t>based on clinical /laboratory findings: </a:t>
            </a:r>
            <a:r>
              <a:rPr lang="en-GB" sz="1600" dirty="0">
                <a:solidFill>
                  <a:srgbClr val="000000"/>
                </a:solidFill>
                <a:cs typeface="Times New Roman"/>
              </a:rPr>
              <a:t>conjugated </a:t>
            </a:r>
            <a:r>
              <a:rPr lang="en-GB" sz="1600" dirty="0" err="1">
                <a:solidFill>
                  <a:srgbClr val="000000"/>
                </a:solidFill>
                <a:cs typeface="Times New Roman"/>
              </a:rPr>
              <a:t>hyperbilirubinaemia</a:t>
            </a:r>
            <a:r>
              <a:rPr lang="en-GB" sz="16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it-IT" altLang="it-IT" sz="1600" dirty="0"/>
              <a:t>+/-  </a:t>
            </a:r>
            <a:r>
              <a:rPr lang="en-GB" sz="1600" dirty="0" err="1">
                <a:solidFill>
                  <a:srgbClr val="000000"/>
                </a:solidFill>
                <a:cs typeface="Times New Roman"/>
              </a:rPr>
              <a:t>acholic</a:t>
            </a:r>
            <a:r>
              <a:rPr lang="en-GB" sz="1600" dirty="0">
                <a:solidFill>
                  <a:srgbClr val="000000"/>
                </a:solidFill>
                <a:cs typeface="Times New Roman"/>
              </a:rPr>
              <a:t> stools</a:t>
            </a:r>
            <a:endParaRPr lang="en-GB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4" name="CasellaDiTesto 12"/>
          <p:cNvSpPr txBox="1">
            <a:spLocks noChangeArrowheads="1"/>
          </p:cNvSpPr>
          <p:nvPr/>
        </p:nvSpPr>
        <p:spPr bwMode="auto">
          <a:xfrm>
            <a:off x="2059781" y="1603048"/>
            <a:ext cx="4892675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b="1" dirty="0"/>
              <a:t>US</a:t>
            </a:r>
            <a:r>
              <a:rPr lang="en-GB" altLang="it-IT" sz="1800" dirty="0"/>
              <a:t> </a:t>
            </a:r>
            <a:r>
              <a:rPr lang="en-GB" altLang="it-IT" sz="1600" dirty="0"/>
              <a:t>(GBA, TCS, cyst, Doppler</a:t>
            </a:r>
            <a:r>
              <a:rPr lang="en-GB" altLang="it-IT" sz="1800" dirty="0"/>
              <a:t>, </a:t>
            </a:r>
            <a:r>
              <a:rPr lang="en-GB" altLang="it-IT" sz="1400" dirty="0" err="1"/>
              <a:t>elastography</a:t>
            </a:r>
            <a:r>
              <a:rPr lang="en-GB" altLang="it-IT" sz="1600" dirty="0"/>
              <a:t>)</a:t>
            </a:r>
          </a:p>
        </p:txBody>
      </p:sp>
      <p:sp>
        <p:nvSpPr>
          <p:cNvPr id="15" name="ZoneTexte 4"/>
          <p:cNvSpPr txBox="1">
            <a:spLocks noChangeArrowheads="1"/>
          </p:cNvSpPr>
          <p:nvPr/>
        </p:nvSpPr>
        <p:spPr bwMode="auto">
          <a:xfrm>
            <a:off x="78943" y="2211473"/>
            <a:ext cx="3348038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dirty="0"/>
              <a:t>Dilation of intrahepatic bile ducts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b="1" dirty="0"/>
              <a:t>= BA ruled out =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b="1" dirty="0"/>
              <a:t>stop &amp; respective imaging</a:t>
            </a:r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5651500" y="2495123"/>
            <a:ext cx="3384550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dirty="0"/>
              <a:t>Suggestive findings &amp; syndromic presentation = </a:t>
            </a:r>
            <a:r>
              <a:rPr lang="en-GB" altLang="it-IT" sz="1800" b="1" dirty="0"/>
              <a:t>high suspicion</a:t>
            </a:r>
          </a:p>
        </p:txBody>
      </p:sp>
      <p:sp>
        <p:nvSpPr>
          <p:cNvPr id="18" name="Rettangolo 15"/>
          <p:cNvSpPr>
            <a:spLocks noChangeArrowheads="1"/>
          </p:cNvSpPr>
          <p:nvPr/>
        </p:nvSpPr>
        <p:spPr bwMode="auto">
          <a:xfrm>
            <a:off x="3667125" y="2773363"/>
            <a:ext cx="1677988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Normal findings</a:t>
            </a:r>
          </a:p>
        </p:txBody>
      </p:sp>
      <p:cxnSp>
        <p:nvCxnSpPr>
          <p:cNvPr id="19" name="Connettore 2 31"/>
          <p:cNvCxnSpPr/>
          <p:nvPr/>
        </p:nvCxnSpPr>
        <p:spPr>
          <a:xfrm>
            <a:off x="4471988" y="2094198"/>
            <a:ext cx="3030" cy="552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59"/>
          <p:cNvCxnSpPr/>
          <p:nvPr/>
        </p:nvCxnSpPr>
        <p:spPr>
          <a:xfrm>
            <a:off x="4608513" y="2081498"/>
            <a:ext cx="911657" cy="3504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59"/>
          <p:cNvCxnSpPr/>
          <p:nvPr/>
        </p:nvCxnSpPr>
        <p:spPr>
          <a:xfrm flipH="1">
            <a:off x="3492500" y="2081498"/>
            <a:ext cx="785813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45"/>
          <p:cNvSpPr>
            <a:spLocks noChangeArrowheads="1"/>
          </p:cNvSpPr>
          <p:nvPr/>
        </p:nvSpPr>
        <p:spPr bwMode="auto">
          <a:xfrm>
            <a:off x="78943" y="3474244"/>
            <a:ext cx="2735263" cy="61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dirty="0"/>
              <a:t>&lt;30 days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it-IT" sz="1600" dirty="0"/>
              <a:t>weekly US &amp; biological test</a:t>
            </a:r>
          </a:p>
        </p:txBody>
      </p:sp>
      <p:sp>
        <p:nvSpPr>
          <p:cNvPr id="23" name="Rettangolo 28"/>
          <p:cNvSpPr>
            <a:spLocks noChangeArrowheads="1"/>
          </p:cNvSpPr>
          <p:nvPr/>
        </p:nvSpPr>
        <p:spPr bwMode="auto">
          <a:xfrm>
            <a:off x="5682456" y="3721894"/>
            <a:ext cx="1833563" cy="36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&gt;30 &amp; &lt;60 days</a:t>
            </a:r>
            <a:endParaRPr lang="it-IT" altLang="it-IT" sz="1800" dirty="0"/>
          </a:p>
        </p:txBody>
      </p:sp>
      <p:cxnSp>
        <p:nvCxnSpPr>
          <p:cNvPr id="24" name="Connettore 2 31"/>
          <p:cNvCxnSpPr/>
          <p:nvPr/>
        </p:nvCxnSpPr>
        <p:spPr>
          <a:xfrm>
            <a:off x="4608513" y="3344863"/>
            <a:ext cx="943264" cy="3686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31"/>
          <p:cNvCxnSpPr/>
          <p:nvPr/>
        </p:nvCxnSpPr>
        <p:spPr>
          <a:xfrm flipH="1">
            <a:off x="2896503" y="3344863"/>
            <a:ext cx="1521512" cy="2334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44"/>
          <p:cNvSpPr>
            <a:spLocks noChangeArrowheads="1"/>
          </p:cNvSpPr>
          <p:nvPr/>
        </p:nvSpPr>
        <p:spPr bwMode="auto">
          <a:xfrm>
            <a:off x="123321" y="4573814"/>
            <a:ext cx="896399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1" dirty="0"/>
              <a:t>Norma</a:t>
            </a:r>
            <a:r>
              <a:rPr lang="en-GB" altLang="it-IT" sz="1800" dirty="0"/>
              <a:t>l</a:t>
            </a:r>
          </a:p>
        </p:txBody>
      </p:sp>
      <p:sp>
        <p:nvSpPr>
          <p:cNvPr id="27" name="Rettangolo 71"/>
          <p:cNvSpPr>
            <a:spLocks noChangeArrowheads="1"/>
          </p:cNvSpPr>
          <p:nvPr/>
        </p:nvSpPr>
        <p:spPr bwMode="auto">
          <a:xfrm>
            <a:off x="2218027" y="4541378"/>
            <a:ext cx="2992437" cy="110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1" dirty="0"/>
              <a:t>Equivocal findings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/>
              <a:t>very young child with partially </a:t>
            </a:r>
            <a:r>
              <a:rPr lang="en-GB" altLang="it-IT" sz="1600" dirty="0" err="1"/>
              <a:t>acholic</a:t>
            </a:r>
            <a:r>
              <a:rPr lang="en-GB" altLang="it-IT" sz="1600" dirty="0"/>
              <a:t> stools, atypical patterns suggestive of medical causes</a:t>
            </a:r>
          </a:p>
        </p:txBody>
      </p:sp>
      <p:sp>
        <p:nvSpPr>
          <p:cNvPr id="28" name="Rettangolo 40"/>
          <p:cNvSpPr>
            <a:spLocks noChangeArrowheads="1"/>
          </p:cNvSpPr>
          <p:nvPr/>
        </p:nvSpPr>
        <p:spPr bwMode="auto">
          <a:xfrm>
            <a:off x="5693785" y="4573814"/>
            <a:ext cx="1617663" cy="7325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/>
              <a:t>PTCC or ERCP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it-IT" sz="1600" b="1" dirty="0"/>
              <a:t>+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it-IT" sz="1600" dirty="0"/>
              <a:t>liver biopsy</a:t>
            </a:r>
          </a:p>
        </p:txBody>
      </p:sp>
      <p:cxnSp>
        <p:nvCxnSpPr>
          <p:cNvPr id="29" name="Connettore 2 31"/>
          <p:cNvCxnSpPr/>
          <p:nvPr/>
        </p:nvCxnSpPr>
        <p:spPr>
          <a:xfrm flipH="1">
            <a:off x="664533" y="4142509"/>
            <a:ext cx="734777" cy="3755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59"/>
          <p:cNvCxnSpPr/>
          <p:nvPr/>
        </p:nvCxnSpPr>
        <p:spPr>
          <a:xfrm>
            <a:off x="1496291" y="4142509"/>
            <a:ext cx="1930690" cy="3755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1"/>
          <p:cNvCxnSpPr/>
          <p:nvPr/>
        </p:nvCxnSpPr>
        <p:spPr>
          <a:xfrm>
            <a:off x="6599238" y="4159255"/>
            <a:ext cx="0" cy="358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5239657" y="5029200"/>
            <a:ext cx="339107" cy="72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48"/>
          <p:cNvSpPr>
            <a:spLocks noChangeArrowheads="1"/>
          </p:cNvSpPr>
          <p:nvPr/>
        </p:nvSpPr>
        <p:spPr bwMode="auto">
          <a:xfrm>
            <a:off x="129544" y="5511235"/>
            <a:ext cx="1656683" cy="862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1" dirty="0"/>
              <a:t>Stop</a:t>
            </a:r>
            <a:r>
              <a:rPr lang="en-GB" altLang="it-IT" sz="1800" dirty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/>
              <a:t>when cholestasis has resolved</a:t>
            </a:r>
          </a:p>
        </p:txBody>
      </p:sp>
      <p:cxnSp>
        <p:nvCxnSpPr>
          <p:cNvPr id="39" name="Connettore 2 31"/>
          <p:cNvCxnSpPr/>
          <p:nvPr/>
        </p:nvCxnSpPr>
        <p:spPr>
          <a:xfrm>
            <a:off x="664533" y="5054035"/>
            <a:ext cx="0" cy="358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35"/>
          <p:cNvSpPr>
            <a:spLocks noChangeArrowheads="1"/>
          </p:cNvSpPr>
          <p:nvPr/>
        </p:nvSpPr>
        <p:spPr bwMode="auto">
          <a:xfrm>
            <a:off x="5674880" y="5757450"/>
            <a:ext cx="765175" cy="36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No BA</a:t>
            </a:r>
          </a:p>
        </p:txBody>
      </p:sp>
      <p:cxnSp>
        <p:nvCxnSpPr>
          <p:cNvPr id="44" name="Connettore 2 31"/>
          <p:cNvCxnSpPr/>
          <p:nvPr/>
        </p:nvCxnSpPr>
        <p:spPr>
          <a:xfrm>
            <a:off x="6087485" y="5358830"/>
            <a:ext cx="0" cy="358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35"/>
          <p:cNvSpPr>
            <a:spLocks noChangeArrowheads="1"/>
          </p:cNvSpPr>
          <p:nvPr/>
        </p:nvSpPr>
        <p:spPr bwMode="auto">
          <a:xfrm>
            <a:off x="6871855" y="5751100"/>
            <a:ext cx="441325" cy="36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BA</a:t>
            </a:r>
          </a:p>
        </p:txBody>
      </p:sp>
      <p:cxnSp>
        <p:nvCxnSpPr>
          <p:cNvPr id="46" name="Connettore 2 31"/>
          <p:cNvCxnSpPr/>
          <p:nvPr/>
        </p:nvCxnSpPr>
        <p:spPr>
          <a:xfrm>
            <a:off x="7071014" y="5358830"/>
            <a:ext cx="0" cy="358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31"/>
          <p:cNvCxnSpPr/>
          <p:nvPr/>
        </p:nvCxnSpPr>
        <p:spPr>
          <a:xfrm>
            <a:off x="8593282" y="3229427"/>
            <a:ext cx="24245" cy="24232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2"/>
          <p:cNvSpPr>
            <a:spLocks noChangeArrowheads="1"/>
          </p:cNvSpPr>
          <p:nvPr/>
        </p:nvSpPr>
        <p:spPr bwMode="auto">
          <a:xfrm>
            <a:off x="8132649" y="5751540"/>
            <a:ext cx="909864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b="1" dirty="0"/>
              <a:t>Surgery</a:t>
            </a:r>
          </a:p>
        </p:txBody>
      </p:sp>
      <p:cxnSp>
        <p:nvCxnSpPr>
          <p:cNvPr id="52" name="Connettore 2 31"/>
          <p:cNvCxnSpPr/>
          <p:nvPr/>
        </p:nvCxnSpPr>
        <p:spPr>
          <a:xfrm flipV="1">
            <a:off x="7384471" y="5936484"/>
            <a:ext cx="713076" cy="7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24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82" y="256382"/>
            <a:ext cx="8991600" cy="100777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/>
              <a:t>Imaging in childhood urinary tract infection (UTI)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4633194" y="2135190"/>
            <a:ext cx="2155532" cy="64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41664" y="1189039"/>
            <a:ext cx="1152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/>
              <a:t>UTI </a:t>
            </a:r>
            <a:r>
              <a:rPr lang="de-DE" sz="1400" b="1" dirty="0"/>
              <a:t>*</a:t>
            </a:r>
            <a:r>
              <a:rPr lang="de-DE" sz="1400" b="1" baseline="30000" dirty="0"/>
              <a:t>1</a:t>
            </a:r>
            <a:r>
              <a:rPr lang="de-DE" sz="1400" b="1" dirty="0"/>
              <a:t>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6414" y="1953776"/>
            <a:ext cx="1501775" cy="313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1600" b="1" dirty="0"/>
              <a:t>US + </a:t>
            </a:r>
            <a:r>
              <a:rPr lang="en-GB" sz="1600" b="1" dirty="0" err="1"/>
              <a:t>aCDS</a:t>
            </a:r>
            <a:endParaRPr lang="en-GB" sz="1600" b="1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697287" y="1561153"/>
            <a:ext cx="1588" cy="38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079678" y="1960055"/>
            <a:ext cx="2008904" cy="692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de-DE" sz="1600" b="1" dirty="0" err="1"/>
              <a:t>pyo</a:t>
            </a:r>
            <a:r>
              <a:rPr lang="de-DE" sz="1600" b="1" dirty="0"/>
              <a:t>(</a:t>
            </a:r>
            <a:r>
              <a:rPr lang="de-DE" sz="1600" b="1" dirty="0" err="1"/>
              <a:t>hydro</a:t>
            </a:r>
            <a:r>
              <a:rPr lang="de-DE" sz="1600" b="1" dirty="0"/>
              <a:t>)</a:t>
            </a:r>
            <a:r>
              <a:rPr lang="de-DE" sz="1600" b="1" dirty="0" err="1"/>
              <a:t>nephrosis</a:t>
            </a:r>
            <a:r>
              <a:rPr lang="de-DE" sz="1200" dirty="0"/>
              <a:t> </a:t>
            </a:r>
          </a:p>
          <a:p>
            <a:pPr algn="ctr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de-DE" sz="1400" dirty="0"/>
              <a:t>→ </a:t>
            </a:r>
            <a:r>
              <a:rPr lang="de-DE" sz="1400" dirty="0" err="1"/>
              <a:t>nephrostomy</a:t>
            </a:r>
            <a:endParaRPr lang="de-DE" sz="1400" dirty="0"/>
          </a:p>
          <a:p>
            <a:pPr algn="r">
              <a:buFont typeface="Symbol" pitchFamily="18" charset="2"/>
              <a:buNone/>
              <a:defRPr/>
            </a:pPr>
            <a:r>
              <a:rPr lang="de-DE" sz="1200" dirty="0" err="1"/>
              <a:t>if</a:t>
            </a:r>
            <a:r>
              <a:rPr lang="de-DE" sz="1200" dirty="0"/>
              <a:t> </a:t>
            </a: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response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000" dirty="0"/>
              <a:t> AB    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619340" y="2109716"/>
            <a:ext cx="2389187" cy="7938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3250" y="1962111"/>
            <a:ext cx="1393825" cy="449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/>
              <a:t>normal US</a:t>
            </a:r>
            <a:r>
              <a:rPr lang="en-US" sz="1200" dirty="0"/>
              <a:t>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200" dirty="0"/>
              <a:t>clinically cystitis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03250" y="3149092"/>
            <a:ext cx="74453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/>
              <a:t>stop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47800" y="3808767"/>
            <a:ext cx="1187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/>
              <a:t>follow-up US</a:t>
            </a:r>
            <a:r>
              <a:rPr lang="de-DE" sz="1200" dirty="0"/>
              <a:t>?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 flipV="1">
            <a:off x="2161309" y="2119741"/>
            <a:ext cx="740205" cy="919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953076" y="2524411"/>
            <a:ext cx="1587" cy="527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8579138" y="2695001"/>
            <a:ext cx="10680" cy="1447509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7135955" y="3434771"/>
            <a:ext cx="2739" cy="6041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962545" y="1524890"/>
            <a:ext cx="564980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4D4D4D"/>
                </a:solidFill>
              </a:rPr>
              <a:t>if clinically clear + known normal urinary tract anatomy =&gt; no imaging necessary? </a:t>
            </a:r>
          </a:p>
          <a:p>
            <a:pPr>
              <a:defRPr/>
            </a:pPr>
            <a:r>
              <a:rPr lang="en-US" sz="1200" dirty="0">
                <a:solidFill>
                  <a:srgbClr val="4D4D4D"/>
                </a:solidFill>
              </a:rPr>
              <a:t>	only delayed imaging for scaring in upper UTI?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034538" y="4142897"/>
            <a:ext cx="4787153" cy="1886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indent="-92075" defTabSz="447675">
              <a:lnSpc>
                <a:spcPct val="90000"/>
              </a:lnSpc>
              <a:buFontTx/>
              <a:buChar char="•"/>
              <a:defRPr/>
            </a:pPr>
            <a:r>
              <a:rPr lang="en-GB" sz="1400" b="1" dirty="0"/>
              <a:t>follow-up US </a:t>
            </a:r>
            <a:r>
              <a:rPr lang="en-GB" sz="1200" dirty="0"/>
              <a:t>(in complicated course, or after 4-6 weeks) </a:t>
            </a:r>
          </a:p>
          <a:p>
            <a:pPr defTabSz="447675">
              <a:defRPr/>
            </a:pPr>
            <a:r>
              <a:rPr lang="en-GB" sz="1200" dirty="0"/>
              <a:t>       </a:t>
            </a:r>
            <a:r>
              <a:rPr lang="en-GB" sz="1200" b="1" dirty="0"/>
              <a:t>complications</a:t>
            </a:r>
            <a:r>
              <a:rPr lang="en-GB" sz="1200" dirty="0"/>
              <a:t>: respective sectional imaging if unclear on US</a:t>
            </a:r>
          </a:p>
          <a:p>
            <a:pPr marL="92075" indent="-92075" defTabSz="447675">
              <a:spcBef>
                <a:spcPts val="300"/>
              </a:spcBef>
              <a:buFontTx/>
              <a:buChar char="•"/>
              <a:defRPr/>
            </a:pPr>
            <a:r>
              <a:rPr lang="en-GB" sz="1400" b="1" dirty="0"/>
              <a:t>VUR-evaluation </a:t>
            </a:r>
            <a:r>
              <a:rPr lang="en-GB" sz="1400" dirty="0"/>
              <a:t>(</a:t>
            </a:r>
            <a:r>
              <a:rPr lang="en-GB" sz="1200" dirty="0"/>
              <a:t>often based on individualised multidisciplinary decision</a:t>
            </a:r>
            <a:r>
              <a:rPr lang="en-GB" sz="1400" dirty="0"/>
              <a:t>), </a:t>
            </a:r>
            <a:r>
              <a:rPr lang="en-GB" sz="1200" dirty="0"/>
              <a:t>always in infants, + recurrent febrile confirmed UTI in &gt;2 y</a:t>
            </a:r>
            <a:endParaRPr lang="en-GB" sz="1000" dirty="0"/>
          </a:p>
          <a:p>
            <a:pPr marL="271463" lvl="1" defTabSz="447675">
              <a:spcBef>
                <a:spcPts val="300"/>
              </a:spcBef>
              <a:defRPr/>
            </a:pPr>
            <a:r>
              <a:rPr lang="en-GB" sz="1200" dirty="0" err="1"/>
              <a:t>ce</a:t>
            </a:r>
            <a:r>
              <a:rPr lang="en-GB" sz="1200" dirty="0"/>
              <a:t>-VUS: in girls </a:t>
            </a:r>
            <a:r>
              <a:rPr lang="en-GB" sz="1000" dirty="0"/>
              <a:t>(if available),or </a:t>
            </a:r>
            <a:r>
              <a:rPr lang="en-GB" sz="1200" dirty="0"/>
              <a:t>VCUG (</a:t>
            </a:r>
            <a:r>
              <a:rPr lang="en-GB" sz="1000" dirty="0"/>
              <a:t>e.g. in boys &amp; preoperatively, complex …)</a:t>
            </a:r>
          </a:p>
          <a:p>
            <a:pPr marL="92075" indent="-92075" defTabSz="447675">
              <a:defRPr/>
            </a:pPr>
            <a:r>
              <a:rPr lang="en-GB" sz="1000" dirty="0"/>
              <a:t> 	</a:t>
            </a:r>
            <a:r>
              <a:rPr lang="en-GB" sz="1200" dirty="0"/>
              <a:t>      for VUR follow-up:</a:t>
            </a:r>
            <a:r>
              <a:rPr lang="en-GB" sz="1400" dirty="0"/>
              <a:t> </a:t>
            </a:r>
            <a:r>
              <a:rPr lang="en-GB" sz="1200" dirty="0" err="1"/>
              <a:t>ce</a:t>
            </a:r>
            <a:r>
              <a:rPr lang="en-GB" sz="1200" dirty="0"/>
              <a:t>-VUS or RNC (if available)</a:t>
            </a:r>
          </a:p>
          <a:p>
            <a:pPr marL="92075" indent="-92075" defTabSz="447675">
              <a:spcBef>
                <a:spcPts val="300"/>
              </a:spcBef>
              <a:buFontTx/>
              <a:buChar char="•"/>
              <a:defRPr/>
            </a:pPr>
            <a:r>
              <a:rPr lang="en-GB" sz="1400" b="1" dirty="0"/>
              <a:t>scars: </a:t>
            </a:r>
            <a:r>
              <a:rPr lang="en-GB" sz="1400" dirty="0"/>
              <a:t>late DMSA or (functional) renal MRI</a:t>
            </a:r>
            <a:r>
              <a:rPr lang="en-GB" sz="1200" dirty="0"/>
              <a:t> (after  4/6-12 months) </a:t>
            </a:r>
          </a:p>
          <a:p>
            <a:pPr marL="92075" indent="-92075" defTabSz="447675">
              <a:spcBef>
                <a:spcPts val="300"/>
              </a:spcBef>
              <a:buFontTx/>
              <a:buChar char="•"/>
              <a:defRPr/>
            </a:pPr>
            <a:r>
              <a:rPr lang="en-GB" sz="1400" b="1" dirty="0"/>
              <a:t>bladder function </a:t>
            </a:r>
            <a:r>
              <a:rPr lang="en-GB" sz="1400" dirty="0"/>
              <a:t>studies </a:t>
            </a:r>
            <a:r>
              <a:rPr lang="en-GB" sz="1200" dirty="0">
                <a:solidFill>
                  <a:srgbClr val="4D4D4D"/>
                </a:solidFill>
              </a:rPr>
              <a:t>(&gt;5 y, </a:t>
            </a:r>
            <a:r>
              <a:rPr lang="en-GB" sz="1200" dirty="0" err="1">
                <a:solidFill>
                  <a:srgbClr val="4D4D4D"/>
                </a:solidFill>
              </a:rPr>
              <a:t>urodynamics</a:t>
            </a:r>
            <a:r>
              <a:rPr lang="en-GB" sz="12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947064" y="2859228"/>
            <a:ext cx="2047010" cy="53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/>
              <a:t>(</a:t>
            </a:r>
            <a:r>
              <a:rPr lang="en-US" sz="1600" b="1" dirty="0" err="1"/>
              <a:t>pyelo</a:t>
            </a:r>
            <a:r>
              <a:rPr lang="en-US" sz="1600" b="1" dirty="0"/>
              <a:t>)nephritis *</a:t>
            </a:r>
            <a:r>
              <a:rPr lang="en-US" sz="1600" b="1" baseline="30000" dirty="0"/>
              <a:t>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400" dirty="0" err="1"/>
              <a:t>aPN</a:t>
            </a:r>
            <a:r>
              <a:rPr lang="en-US" sz="1400" dirty="0"/>
              <a:t> / upper UTI / scar</a:t>
            </a:r>
            <a:endParaRPr lang="en-US" sz="1400" dirty="0">
              <a:solidFill>
                <a:srgbClr val="969696"/>
              </a:solidFill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96982" y="5516733"/>
            <a:ext cx="4344389" cy="48936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400" dirty="0"/>
              <a:t>*</a:t>
            </a:r>
            <a:r>
              <a:rPr lang="de-DE" sz="1400" baseline="30000" dirty="0"/>
              <a:t>2</a:t>
            </a:r>
            <a:r>
              <a:rPr lang="de-DE" sz="1400" dirty="0"/>
              <a:t> </a:t>
            </a:r>
            <a:r>
              <a:rPr lang="en-US" sz="1400" b="1" dirty="0" err="1"/>
              <a:t>DDx</a:t>
            </a:r>
            <a:r>
              <a:rPr lang="en-US" sz="1600" b="1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Tu</a:t>
            </a:r>
            <a:r>
              <a:rPr lang="en-US" sz="1400" dirty="0"/>
              <a:t> / cyst versus abscess &amp; similar</a:t>
            </a:r>
          </a:p>
          <a:p>
            <a:pPr>
              <a:lnSpc>
                <a:spcPct val="40000"/>
              </a:lnSpc>
              <a:spcBef>
                <a:spcPts val="600"/>
              </a:spcBef>
              <a:defRPr/>
            </a:pPr>
            <a:r>
              <a:rPr lang="en-US" sz="1400" dirty="0"/>
              <a:t>               complicated UTI (e.g., XPN, Tbc)     </a:t>
            </a:r>
            <a:r>
              <a:rPr lang="de-DE" sz="1600" b="1" dirty="0">
                <a:sym typeface="Wingdings" pitchFamily="2" charset="2"/>
              </a:rPr>
              <a:t></a:t>
            </a:r>
            <a:r>
              <a:rPr lang="de-DE" sz="1600" b="1" dirty="0"/>
              <a:t>  MRI/CT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96982" y="5224656"/>
            <a:ext cx="4344389" cy="31219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70802" tIns="35401" rIns="70802" bIns="35401"/>
          <a:lstStyle/>
          <a:p>
            <a:pPr>
              <a:defRPr/>
            </a:pPr>
            <a:r>
              <a:rPr lang="de-DE" sz="1400" b="1" dirty="0"/>
              <a:t>*</a:t>
            </a:r>
            <a:r>
              <a:rPr lang="de-DE" sz="1400" b="1" baseline="30000" dirty="0"/>
              <a:t>1</a:t>
            </a:r>
            <a:r>
              <a:rPr lang="de-DE" sz="1400" b="1" dirty="0"/>
              <a:t> </a:t>
            </a:r>
            <a:r>
              <a:rPr lang="en-US" sz="1400" b="1" dirty="0"/>
              <a:t>UTI criteria</a:t>
            </a:r>
            <a:r>
              <a:rPr lang="en-US" sz="1400" dirty="0"/>
              <a:t>: </a:t>
            </a:r>
            <a:r>
              <a:rPr lang="en-US" sz="1200" dirty="0"/>
              <a:t>urine sample (catheter, culture!) &amp; blood count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739789" y="2327477"/>
            <a:ext cx="2369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within first days </a:t>
            </a:r>
          </a:p>
          <a:p>
            <a:pPr>
              <a:defRPr/>
            </a:pPr>
            <a:r>
              <a:rPr lang="en-US" sz="1200" dirty="0"/>
              <a:t>particularly in severe symptoms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119022" y="4150006"/>
            <a:ext cx="2551114" cy="59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b="1" dirty="0"/>
              <a:t>acute DMSA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600" b="1" dirty="0"/>
              <a:t>or renal MRI </a:t>
            </a:r>
            <a:r>
              <a:rPr lang="en-US" sz="1400" dirty="0"/>
              <a:t>with DWI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6414" y="2852289"/>
            <a:ext cx="1622424" cy="89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1600" b="1" dirty="0"/>
              <a:t>normal US, </a:t>
            </a:r>
            <a:r>
              <a:rPr lang="de-DE" sz="1400" dirty="0"/>
              <a:t>but </a:t>
            </a:r>
            <a:r>
              <a:rPr lang="de-DE" sz="1400" dirty="0" err="1"/>
              <a:t>clinically</a:t>
            </a:r>
            <a:r>
              <a:rPr lang="de-DE" sz="1400" dirty="0"/>
              <a:t> </a:t>
            </a:r>
            <a:r>
              <a:rPr lang="de-DE" sz="1400" dirty="0" err="1"/>
              <a:t>upper</a:t>
            </a:r>
            <a:r>
              <a:rPr lang="de-DE" sz="1400" dirty="0"/>
              <a:t> UTI </a:t>
            </a:r>
          </a:p>
          <a:p>
            <a:pPr marL="182563" lvl="1">
              <a:lnSpc>
                <a:spcPct val="90000"/>
              </a:lnSpc>
              <a:defRPr/>
            </a:pPr>
            <a:r>
              <a:rPr lang="de-DE" sz="1200" dirty="0"/>
              <a:t>- </a:t>
            </a: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aCDS</a:t>
            </a:r>
            <a:r>
              <a:rPr lang="de-DE" sz="1200" dirty="0"/>
              <a:t> </a:t>
            </a:r>
          </a:p>
          <a:p>
            <a:pPr marL="182563" lvl="1">
              <a:lnSpc>
                <a:spcPct val="120000"/>
              </a:lnSpc>
              <a:defRPr/>
            </a:pPr>
            <a:r>
              <a:rPr lang="de-DE" sz="1200" dirty="0"/>
              <a:t>- </a:t>
            </a:r>
            <a:r>
              <a:rPr lang="de-DE" sz="1200" dirty="0" err="1"/>
              <a:t>aCDS</a:t>
            </a:r>
            <a:r>
              <a:rPr lang="de-DE" sz="1200" dirty="0"/>
              <a:t> </a:t>
            </a:r>
            <a:r>
              <a:rPr lang="de-DE" sz="1200" dirty="0" err="1"/>
              <a:t>equivocal</a:t>
            </a:r>
            <a:r>
              <a:rPr lang="de-DE" sz="1200" dirty="0"/>
              <a:t> *</a:t>
            </a:r>
            <a:r>
              <a:rPr lang="de-DE" sz="1200" baseline="30000" dirty="0"/>
              <a:t>2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3734715" y="3777767"/>
            <a:ext cx="1588" cy="384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00689" y="4156747"/>
            <a:ext cx="79533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200"/>
              <a:t>normal</a:t>
            </a: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H="1" flipV="1">
            <a:off x="953076" y="3531750"/>
            <a:ext cx="0" cy="507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>
            <a:off x="1537853" y="4318741"/>
            <a:ext cx="503438" cy="38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4668838" y="3491346"/>
            <a:ext cx="2175307" cy="62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3716338" y="2388938"/>
            <a:ext cx="1588" cy="384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33" name="Textfeld 32"/>
          <p:cNvSpPr txBox="1"/>
          <p:nvPr/>
        </p:nvSpPr>
        <p:spPr>
          <a:xfrm>
            <a:off x="6871855" y="25404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2008; 38: 138–145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9075" y="6228807"/>
            <a:ext cx="97842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Abbreviations</a:t>
            </a:r>
            <a:r>
              <a:rPr lang="en-GB" sz="1200" dirty="0"/>
              <a:t>: </a:t>
            </a:r>
            <a:r>
              <a:rPr lang="en-GB" sz="1000" dirty="0"/>
              <a:t>AB = antibiotics, </a:t>
            </a:r>
            <a:r>
              <a:rPr lang="en-GB" sz="1000" dirty="0" err="1"/>
              <a:t>aCDS</a:t>
            </a:r>
            <a:r>
              <a:rPr lang="en-GB" sz="1000" dirty="0"/>
              <a:t> = amplitude coded colour Doppler sonography (= “power Doppler”), (a)PN = (acute) pyelonephritis, </a:t>
            </a:r>
            <a:r>
              <a:rPr lang="en-GB" sz="1000" dirty="0" err="1"/>
              <a:t>ce</a:t>
            </a:r>
            <a:r>
              <a:rPr lang="en-GB" sz="1000" dirty="0"/>
              <a:t>-VUS = contrast-enhanced voiding </a:t>
            </a:r>
            <a:r>
              <a:rPr lang="en-GB" sz="1000" dirty="0" err="1"/>
              <a:t>urosonography</a:t>
            </a:r>
            <a:r>
              <a:rPr lang="en-GB" sz="1000" dirty="0"/>
              <a:t>, CT = computer tomography, </a:t>
            </a:r>
            <a:r>
              <a:rPr lang="en-GB" sz="1000" dirty="0" err="1"/>
              <a:t>DDx</a:t>
            </a:r>
            <a:r>
              <a:rPr lang="en-GB" sz="1000" dirty="0"/>
              <a:t> = differential diagnosis, DMSA = static renal scintigraphy, DWI = diffusion weighted imaging, MRI = magnetic resonance imaging, RNC = radionuclide cystography, Tbc = tuberculosis, Tu = tumour, US = ultrasound, VCUG = voiding cystourethrography, VUR = </a:t>
            </a:r>
            <a:r>
              <a:rPr lang="en-GB" sz="1000" dirty="0" err="1"/>
              <a:t>vesico</a:t>
            </a:r>
            <a:r>
              <a:rPr lang="en-GB" sz="1000" dirty="0"/>
              <a:t>-ureteric reflux, XPN = </a:t>
            </a:r>
            <a:r>
              <a:rPr lang="en-GB" sz="1000" dirty="0" err="1"/>
              <a:t>xanthogranulomatous</a:t>
            </a:r>
            <a:r>
              <a:rPr lang="en-GB" sz="1000" dirty="0"/>
              <a:t> pyelonephritis </a:t>
            </a:r>
          </a:p>
        </p:txBody>
      </p:sp>
    </p:spTree>
    <p:extLst>
      <p:ext uri="{BB962C8B-B14F-4D97-AF65-F5344CB8AC3E}">
        <p14:creationId xmlns:p14="http://schemas.microsoft.com/office/powerpoint/2010/main" val="29014396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57" y="98218"/>
            <a:ext cx="8718400" cy="977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/>
              <a:t>Imaging in mild foetal </a:t>
            </a:r>
            <a:r>
              <a:rPr lang="en-GB" sz="3200" dirty="0" err="1"/>
              <a:t>pelvi-caliceal</a:t>
            </a:r>
            <a:r>
              <a:rPr lang="en-GB" sz="3200" dirty="0"/>
              <a:t> distention (PCD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1501" y="1052366"/>
            <a:ext cx="8207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dirty="0"/>
              <a:t>antenatal diagnosis of </a:t>
            </a:r>
            <a:r>
              <a:rPr lang="en-GB" b="1" dirty="0"/>
              <a:t>mild to moderate PCD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8618" y="2102327"/>
            <a:ext cx="5973369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600" dirty="0"/>
              <a:t>abnormal:</a:t>
            </a:r>
            <a:r>
              <a:rPr lang="en-GB" sz="1400" dirty="0"/>
              <a:t> pelvis </a:t>
            </a:r>
            <a:r>
              <a:rPr lang="en-GB" sz="1400" b="1" dirty="0">
                <a:sym typeface="Symbol" pitchFamily="18" charset="2"/>
              </a:rPr>
              <a:t></a:t>
            </a:r>
            <a:r>
              <a:rPr lang="en-GB" sz="1400" dirty="0"/>
              <a:t>7(10) mm </a:t>
            </a:r>
            <a:r>
              <a:rPr lang="en-GB" sz="1400" b="1" dirty="0"/>
              <a:t>+</a:t>
            </a:r>
            <a:r>
              <a:rPr lang="en-GB" sz="1400" dirty="0">
                <a:solidFill>
                  <a:srgbClr val="969696"/>
                </a:solidFill>
              </a:rPr>
              <a:t> </a:t>
            </a:r>
            <a:r>
              <a:rPr lang="en-GB" sz="1400" dirty="0"/>
              <a:t>dilated calices (</a:t>
            </a:r>
            <a:r>
              <a:rPr lang="en-GB" sz="1400" dirty="0">
                <a:sym typeface="Symbol" pitchFamily="18" charset="2"/>
              </a:rPr>
              <a:t> PCD III</a:t>
            </a:r>
            <a:r>
              <a:rPr lang="en-GB" sz="1400" b="1" dirty="0">
                <a:sym typeface="Symbol" pitchFamily="18" charset="2"/>
              </a:rPr>
              <a:t>*</a:t>
            </a:r>
            <a:r>
              <a:rPr lang="en-GB" sz="1400" b="1" baseline="30000" dirty="0">
                <a:sym typeface="Symbol" pitchFamily="18" charset="2"/>
              </a:rPr>
              <a:t>1</a:t>
            </a:r>
            <a:r>
              <a:rPr lang="en-GB" sz="1400" dirty="0">
                <a:sym typeface="Symbol" pitchFamily="18" charset="2"/>
              </a:rPr>
              <a:t>)</a:t>
            </a:r>
            <a:r>
              <a:rPr lang="en-GB" sz="1400" dirty="0"/>
              <a:t>, or other anomalies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92926" y="2115843"/>
            <a:ext cx="143370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600"/>
              <a:t>normal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92926" y="3684439"/>
            <a:ext cx="1433703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1600" dirty="0"/>
              <a:t>norm</a:t>
            </a:r>
            <a:r>
              <a:rPr lang="de-DE" sz="1600" dirty="0">
                <a:solidFill>
                  <a:schemeClr val="tx2"/>
                </a:solidFill>
              </a:rPr>
              <a:t>al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92926" y="2787356"/>
            <a:ext cx="1439863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b="1" dirty="0"/>
              <a:t>US</a:t>
            </a:r>
            <a:r>
              <a:rPr lang="de-DE" dirty="0"/>
              <a:t> </a:t>
            </a:r>
            <a:r>
              <a:rPr lang="de-DE" sz="1600" dirty="0"/>
              <a:t>at 1 </a:t>
            </a:r>
            <a:r>
              <a:rPr lang="de-DE" sz="1600" dirty="0" err="1"/>
              <a:t>mo</a:t>
            </a:r>
            <a:endParaRPr lang="de-DE" sz="1600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8618" y="3625917"/>
            <a:ext cx="1462087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b="1" dirty="0"/>
              <a:t>US</a:t>
            </a:r>
            <a:r>
              <a:rPr lang="de-DE" sz="2000" dirty="0"/>
              <a:t> </a:t>
            </a:r>
            <a:r>
              <a:rPr lang="de-DE" sz="1600" dirty="0"/>
              <a:t>at 3 </a:t>
            </a:r>
            <a:r>
              <a:rPr lang="de-DE" sz="1600" dirty="0" err="1"/>
              <a:t>mo</a:t>
            </a:r>
            <a:endParaRPr lang="de-DE" sz="1600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221" y="4419811"/>
            <a:ext cx="1841500" cy="521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dirty="0"/>
              <a:t>pelvis </a:t>
            </a:r>
            <a:r>
              <a:rPr lang="en-GB" sz="1400" dirty="0">
                <a:sym typeface="Symbol" pitchFamily="18" charset="2"/>
              </a:rPr>
              <a:t></a:t>
            </a:r>
            <a:r>
              <a:rPr lang="en-GB" sz="1400" dirty="0"/>
              <a:t>10 mm</a:t>
            </a:r>
          </a:p>
          <a:p>
            <a:pPr algn="ctr">
              <a:defRPr/>
            </a:pPr>
            <a:r>
              <a:rPr lang="en-GB" sz="1400" dirty="0"/>
              <a:t>otherwise normal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99755" y="5351021"/>
            <a:ext cx="1814796" cy="398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dirty="0"/>
              <a:t>stop follow-up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566412" y="4960642"/>
            <a:ext cx="4194607" cy="787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600" dirty="0"/>
              <a:t>further morphological &amp; functional evaluation: </a:t>
            </a:r>
            <a:r>
              <a:rPr lang="en-GB" sz="1400" dirty="0"/>
              <a:t>scintigraphy, (IVU), MRU …</a:t>
            </a:r>
          </a:p>
          <a:p>
            <a:pPr algn="ctr">
              <a:defRPr/>
            </a:pPr>
            <a:r>
              <a:rPr lang="en-GB" sz="1400" dirty="0"/>
              <a:t>respective follow-up &amp; treatment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627439" y="1479255"/>
            <a:ext cx="1977273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/>
              <a:t>US</a:t>
            </a:r>
            <a:r>
              <a:rPr lang="en-GB" sz="2000" b="1" dirty="0"/>
              <a:t>:</a:t>
            </a:r>
            <a:r>
              <a:rPr lang="en-GB" dirty="0"/>
              <a:t> </a:t>
            </a:r>
            <a:r>
              <a:rPr lang="en-GB" sz="1400" dirty="0"/>
              <a:t>1</a:t>
            </a:r>
            <a:r>
              <a:rPr lang="en-GB" sz="1400" baseline="30000" dirty="0"/>
              <a:t>st</a:t>
            </a:r>
            <a:r>
              <a:rPr lang="en-GB" sz="1400" dirty="0"/>
              <a:t> US around day 5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8618" y="2817879"/>
            <a:ext cx="8556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600" dirty="0"/>
              <a:t>norma</a:t>
            </a:r>
            <a:r>
              <a:rPr lang="de-DE" sz="1600" dirty="0">
                <a:solidFill>
                  <a:schemeClr val="tx2"/>
                </a:solidFill>
              </a:rPr>
              <a:t>l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851363" y="4528756"/>
            <a:ext cx="1527175" cy="41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dirty="0"/>
              <a:t>stop</a:t>
            </a:r>
            <a:r>
              <a:rPr lang="en-GB" sz="2000" dirty="0"/>
              <a:t> </a:t>
            </a:r>
            <a:r>
              <a:rPr lang="en-GB" sz="1600" dirty="0"/>
              <a:t>follow-up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5819776" y="1688806"/>
            <a:ext cx="1552574" cy="3174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2546350" y="1768181"/>
            <a:ext cx="9779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6161088" y="3234453"/>
            <a:ext cx="1528762" cy="48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7753350" y="3235031"/>
            <a:ext cx="2118" cy="397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295262" y="3467816"/>
            <a:ext cx="2724539" cy="9848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 dirty="0"/>
              <a:t>abnormal</a:t>
            </a:r>
            <a:endParaRPr lang="en-GB" sz="1600" b="1" dirty="0"/>
          </a:p>
          <a:p>
            <a:pPr>
              <a:defRPr/>
            </a:pPr>
            <a:r>
              <a:rPr lang="en-GB" sz="1400" dirty="0"/>
              <a:t>pelvis </a:t>
            </a:r>
            <a:r>
              <a:rPr lang="en-GB" sz="1400" dirty="0">
                <a:sym typeface="Symbol" pitchFamily="18" charset="2"/>
              </a:rPr>
              <a:t></a:t>
            </a:r>
            <a:r>
              <a:rPr lang="en-GB" sz="1400" dirty="0"/>
              <a:t>10 mm, PCD </a:t>
            </a:r>
            <a:r>
              <a:rPr lang="en-GB" sz="1400" dirty="0">
                <a:sym typeface="Symbol" pitchFamily="18" charset="2"/>
              </a:rPr>
              <a:t>III</a:t>
            </a:r>
            <a:endParaRPr lang="en-GB" sz="1400" dirty="0"/>
          </a:p>
          <a:p>
            <a:pPr>
              <a:defRPr/>
            </a:pPr>
            <a:r>
              <a:rPr lang="en-GB" sz="1400" dirty="0"/>
              <a:t>other malformation &amp; changes</a:t>
            </a:r>
          </a:p>
          <a:p>
            <a:pPr>
              <a:defRPr/>
            </a:pPr>
            <a:r>
              <a:rPr lang="en-GB" sz="1400" dirty="0"/>
              <a:t>- “extended criteria” </a:t>
            </a:r>
            <a:r>
              <a:rPr lang="en-GB" sz="1400" b="1" dirty="0"/>
              <a:t>*</a:t>
            </a:r>
            <a:endParaRPr lang="de-DE" sz="1400" b="1" dirty="0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7752831" y="2510092"/>
            <a:ext cx="8241" cy="2461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755655" y="3246646"/>
            <a:ext cx="1587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7772401" y="4093784"/>
            <a:ext cx="3419" cy="4227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3349624" y="2939755"/>
            <a:ext cx="2022475" cy="126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5361227" y="2942478"/>
            <a:ext cx="0" cy="454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769221" y="4052162"/>
            <a:ext cx="6634" cy="298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4528457" y="4528458"/>
            <a:ext cx="1978" cy="3899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783771" y="5007429"/>
            <a:ext cx="5936" cy="3127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V="1">
            <a:off x="1917554" y="3837702"/>
            <a:ext cx="1185864" cy="14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922464" y="2766719"/>
            <a:ext cx="1285875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b="1" dirty="0" smtClean="0"/>
              <a:t>VCUG</a:t>
            </a:r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2566988" y="2473030"/>
            <a:ext cx="4762" cy="236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1220790" y="2952455"/>
            <a:ext cx="611407" cy="51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3295262" y="2574204"/>
            <a:ext cx="3006725" cy="3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GB" sz="1400" b="1" dirty="0"/>
              <a:t>or </a:t>
            </a:r>
            <a:r>
              <a:rPr lang="en-GB" sz="1400" b="1" dirty="0" err="1"/>
              <a:t>ce</a:t>
            </a:r>
            <a:r>
              <a:rPr lang="en-GB" sz="1400" b="1" dirty="0"/>
              <a:t>-VUS</a:t>
            </a:r>
            <a:r>
              <a:rPr lang="en-GB" sz="1400" dirty="0"/>
              <a:t> </a:t>
            </a:r>
            <a:r>
              <a:rPr lang="en-GB" sz="1200" dirty="0"/>
              <a:t>(particularly in girls)</a:t>
            </a:r>
            <a:endParaRPr lang="de-AT" dirty="0"/>
          </a:p>
        </p:txBody>
      </p:sp>
      <p:sp>
        <p:nvSpPr>
          <p:cNvPr id="39" name="Textfeld 38"/>
          <p:cNvSpPr txBox="1"/>
          <p:nvPr/>
        </p:nvSpPr>
        <p:spPr>
          <a:xfrm>
            <a:off x="6871855" y="1154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2008; 38: 138–145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0" y="6433239"/>
            <a:ext cx="9890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 err="1"/>
              <a:t>ce</a:t>
            </a:r>
            <a:r>
              <a:rPr lang="en-GB" sz="1000" dirty="0"/>
              <a:t>-VUS = contrast-enhanced voiding </a:t>
            </a:r>
            <a:r>
              <a:rPr lang="en-GB" sz="1000" dirty="0" err="1"/>
              <a:t>urosonography</a:t>
            </a:r>
            <a:r>
              <a:rPr lang="en-GB" sz="1000" dirty="0"/>
              <a:t>, IVU = intravenous urography, MRU = magnetic resonance urography, PCD = </a:t>
            </a:r>
            <a:r>
              <a:rPr lang="en-GB" sz="1000" dirty="0" err="1"/>
              <a:t>pelvi-caliceal</a:t>
            </a:r>
            <a:r>
              <a:rPr lang="en-GB" sz="1000" dirty="0"/>
              <a:t> distension (</a:t>
            </a:r>
            <a:r>
              <a:rPr lang="en-GB" sz="1000" b="1" dirty="0">
                <a:sym typeface="Symbol" pitchFamily="18" charset="2"/>
              </a:rPr>
              <a:t>*</a:t>
            </a:r>
            <a:r>
              <a:rPr lang="en-GB" sz="1000" b="1" baseline="30000" dirty="0">
                <a:sym typeface="Symbol" pitchFamily="18" charset="2"/>
              </a:rPr>
              <a:t>1</a:t>
            </a:r>
            <a:r>
              <a:rPr lang="en-GB" sz="1000" dirty="0"/>
              <a:t> according to the ESPR Taskforce grading system), US = ultrasound, VCUG = voiding cystourethrography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" y="5912311"/>
            <a:ext cx="9850582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*</a:t>
            </a:r>
            <a:r>
              <a:rPr lang="de-DE" sz="1200" b="1" dirty="0"/>
              <a:t> </a:t>
            </a:r>
            <a:r>
              <a:rPr lang="en-GB" sz="1200" b="1" dirty="0"/>
              <a:t>“extended criteria”</a:t>
            </a:r>
            <a:r>
              <a:rPr lang="en-GB" sz="1200" dirty="0"/>
              <a:t>:  additional to dilatation -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bladder pathology (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thick wall, trabeculation, diverticula, bladder neck? ),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ureteral abnormalities (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dilatation, 	wall, ostium, peristalsis, duplex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), renal parenchymal changes  (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cysts, dysplasia, narrowing, poor differentiation </a:t>
            </a:r>
            <a:r>
              <a:rPr lang="en-US" sz="1200" dirty="0" err="1">
                <a:solidFill>
                  <a:schemeClr val="tx1">
                    <a:lumMod val="65000"/>
                  </a:schemeClr>
                </a:solidFill>
              </a:rPr>
              <a:t>etc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 .),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urothelial sign (ureter / pelvis)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250644" y="3088726"/>
            <a:ext cx="3869529" cy="307777"/>
            <a:chOff x="1431124" y="3088726"/>
            <a:chExt cx="3869529" cy="307777"/>
          </a:xfrm>
        </p:grpSpPr>
        <p:sp>
          <p:nvSpPr>
            <p:cNvPr id="3" name="Textfeld 2"/>
            <p:cNvSpPr txBox="1"/>
            <p:nvPr/>
          </p:nvSpPr>
          <p:spPr>
            <a:xfrm>
              <a:off x="1431124" y="3088726"/>
              <a:ext cx="3788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indication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for</a:t>
              </a:r>
              <a:r>
                <a:rPr lang="de-DE" sz="1400" dirty="0" smtClean="0"/>
                <a:t> VCUG </a:t>
              </a:r>
              <a:r>
                <a:rPr lang="de-DE" sz="1400" dirty="0" err="1"/>
                <a:t>under</a:t>
              </a:r>
              <a:r>
                <a:rPr lang="de-DE" sz="1400" dirty="0"/>
                <a:t> </a:t>
              </a:r>
              <a:r>
                <a:rPr lang="de-DE" sz="1400" dirty="0" err="1" smtClean="0"/>
                <a:t>discussion</a:t>
              </a:r>
              <a:r>
                <a:rPr lang="de-DE" sz="1400" dirty="0" smtClean="0"/>
                <a:t> &amp; </a:t>
              </a:r>
              <a:r>
                <a:rPr lang="de-DE" sz="1400" dirty="0" err="1" smtClean="0"/>
                <a:t>changing</a:t>
              </a:r>
              <a:endParaRPr lang="de-DE" sz="1400" dirty="0"/>
            </a:p>
          </p:txBody>
        </p:sp>
        <p:sp>
          <p:nvSpPr>
            <p:cNvPr id="41" name="Étoile à 5 branches 3"/>
            <p:cNvSpPr/>
            <p:nvPr/>
          </p:nvSpPr>
          <p:spPr>
            <a:xfrm>
              <a:off x="5111781" y="3100247"/>
              <a:ext cx="188872" cy="14437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85174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01804" y="2000010"/>
            <a:ext cx="2932530" cy="4095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de-DE" sz="2000" b="1" dirty="0"/>
              <a:t>early US</a:t>
            </a:r>
            <a:r>
              <a:rPr lang="de-DE" altLang="de-DE" sz="2000" b="1" dirty="0"/>
              <a:t> + VCUG / </a:t>
            </a:r>
            <a:r>
              <a:rPr lang="de-DE" altLang="de-DE" sz="2000" b="1" dirty="0" err="1"/>
              <a:t>ce</a:t>
            </a:r>
            <a:r>
              <a:rPr lang="de-DE" altLang="de-DE" sz="2000" b="1" dirty="0"/>
              <a:t>-VUS *</a:t>
            </a:r>
            <a:endParaRPr lang="de-DE" altLang="de-DE" sz="2000" dirty="0">
              <a:solidFill>
                <a:schemeClr val="bg2"/>
              </a:solidFill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3146426" y="2624139"/>
            <a:ext cx="1127125" cy="48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71576" y="3206750"/>
            <a:ext cx="9366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>
                <a:latin typeface="+mj-lt"/>
              </a:rPr>
              <a:t>PUV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749800" y="3216275"/>
            <a:ext cx="25209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</a:rPr>
              <a:t>obstructive </a:t>
            </a:r>
            <a:r>
              <a:rPr lang="en-US" altLang="de-DE" sz="1800" b="1" dirty="0" err="1">
                <a:latin typeface="+mj-lt"/>
              </a:rPr>
              <a:t>uropathy</a:t>
            </a:r>
            <a:endParaRPr lang="en-US" altLang="de-DE" sz="1800" dirty="0">
              <a:latin typeface="+mj-lt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554538" y="2625726"/>
            <a:ext cx="1289050" cy="493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436814" y="3205164"/>
            <a:ext cx="158280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+mj-lt"/>
              </a:rPr>
              <a:t>high grade VUR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1558926" y="2625726"/>
            <a:ext cx="2303463" cy="461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4932364" y="2609851"/>
            <a:ext cx="3228975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745164" y="4121811"/>
            <a:ext cx="15573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82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1825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1825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1825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1825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</a:rPr>
              <a:t>UPJO, MU </a:t>
            </a:r>
            <a:r>
              <a:rPr lang="de-DE" altLang="de-DE" sz="1600" b="1" dirty="0">
                <a:latin typeface="+mj-lt"/>
              </a:rPr>
              <a:t>*</a:t>
            </a:r>
            <a:r>
              <a:rPr lang="de-DE" altLang="de-DE" sz="1600" b="1" baseline="30000" dirty="0">
                <a:latin typeface="+mj-lt"/>
              </a:rPr>
              <a:t>5</a:t>
            </a:r>
            <a:r>
              <a:rPr lang="de-DE" altLang="de-DE" sz="1600" b="1" dirty="0">
                <a:latin typeface="+mj-lt"/>
              </a:rPr>
              <a:t> </a:t>
            </a:r>
            <a:endParaRPr lang="en-US" altLang="de-DE" sz="16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79400" y="4113873"/>
            <a:ext cx="2513013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600" dirty="0">
                <a:solidFill>
                  <a:srgbClr val="777777"/>
                </a:solidFill>
              </a:rPr>
              <a:t>	</a:t>
            </a:r>
            <a:r>
              <a:rPr lang="en-US" altLang="de-DE" sz="1600" dirty="0">
                <a:latin typeface="+mj-lt"/>
                <a:sym typeface="Wingdings" panose="05000000000000000000" pitchFamily="2" charset="2"/>
              </a:rPr>
              <a:t></a:t>
            </a:r>
            <a:r>
              <a:rPr lang="en-US" altLang="de-DE" sz="1600" dirty="0">
                <a:latin typeface="+mj-lt"/>
              </a:rPr>
              <a:t> drainage, renal function?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+mj-lt"/>
              </a:rPr>
              <a:t>		+ scintigraphy </a:t>
            </a:r>
            <a:r>
              <a:rPr lang="de-DE" altLang="de-DE" sz="1400" b="1" dirty="0">
                <a:latin typeface="+mj-lt"/>
              </a:rPr>
              <a:t>*</a:t>
            </a:r>
            <a:r>
              <a:rPr lang="de-DE" altLang="de-DE" sz="1400" b="1" baseline="30000" dirty="0">
                <a:latin typeface="+mj-lt"/>
              </a:rPr>
              <a:t>2</a:t>
            </a:r>
            <a:r>
              <a:rPr lang="en-US" altLang="de-DE" sz="1400" b="1" dirty="0">
                <a:solidFill>
                  <a:schemeClr val="folHlink"/>
                </a:solidFill>
                <a:latin typeface="+mj-lt"/>
              </a:rPr>
              <a:t>, </a:t>
            </a:r>
            <a:r>
              <a:rPr lang="en-US" altLang="de-DE" sz="1400" dirty="0">
                <a:latin typeface="+mj-lt"/>
              </a:rPr>
              <a:t>MRU</a:t>
            </a:r>
            <a:r>
              <a:rPr lang="en-US" altLang="de-DE" sz="1400" b="1" dirty="0">
                <a:latin typeface="+mj-lt"/>
              </a:rPr>
              <a:t> </a:t>
            </a:r>
            <a:r>
              <a:rPr lang="de-DE" altLang="de-DE" sz="1600" b="1" dirty="0">
                <a:latin typeface="+mj-lt"/>
              </a:rPr>
              <a:t>*</a:t>
            </a:r>
            <a:r>
              <a:rPr lang="de-DE" altLang="de-DE" sz="1600" b="1" baseline="30000" dirty="0">
                <a:latin typeface="+mj-lt"/>
              </a:rPr>
              <a:t>3</a:t>
            </a:r>
            <a:endParaRPr lang="en-US" altLang="de-DE" sz="1600" b="1" baseline="30000" dirty="0">
              <a:latin typeface="+mj-lt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598615" y="3621090"/>
            <a:ext cx="1586" cy="4215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677525" y="3645568"/>
            <a:ext cx="2" cy="3850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630614" y="3622174"/>
            <a:ext cx="2923" cy="3963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956846" y="4134286"/>
            <a:ext cx="2623885" cy="53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85725" algn="l"/>
                <a:tab pos="45085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85725" algn="l"/>
                <a:tab pos="45085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5725" algn="l"/>
                <a:tab pos="45085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5725" algn="l"/>
                <a:tab pos="4508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5725" algn="l"/>
                <a:tab pos="4508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  <a:tab pos="4508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  <a:tab pos="4508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  <a:tab pos="4508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  <a:tab pos="4508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</a:rPr>
              <a:t>US follow-up</a:t>
            </a:r>
            <a:endParaRPr lang="en-US" altLang="de-DE" sz="1600" dirty="0">
              <a:solidFill>
                <a:srgbClr val="4D4D4D"/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+mj-lt"/>
              </a:rPr>
              <a:t>at 6 months: isotopes </a:t>
            </a:r>
            <a:r>
              <a:rPr lang="de-DE" altLang="de-DE" sz="1400" dirty="0">
                <a:latin typeface="+mj-lt"/>
              </a:rPr>
              <a:t>*</a:t>
            </a:r>
            <a:r>
              <a:rPr lang="de-DE" altLang="de-DE" sz="1400" baseline="30000" dirty="0">
                <a:latin typeface="+mj-lt"/>
              </a:rPr>
              <a:t>2</a:t>
            </a:r>
            <a:r>
              <a:rPr lang="en-US" altLang="de-DE" sz="1400" dirty="0">
                <a:latin typeface="+mj-lt"/>
              </a:rPr>
              <a:t>, MRU</a:t>
            </a:r>
            <a:r>
              <a:rPr lang="de-DE" altLang="de-DE" sz="1400" dirty="0">
                <a:latin typeface="+mj-lt"/>
              </a:rPr>
              <a:t>*</a:t>
            </a:r>
            <a:r>
              <a:rPr lang="de-DE" altLang="de-DE" sz="1400" baseline="30000" dirty="0">
                <a:latin typeface="+mj-lt"/>
              </a:rPr>
              <a:t>3 </a:t>
            </a:r>
            <a:r>
              <a:rPr lang="en-US" altLang="de-DE" sz="1400" dirty="0">
                <a:latin typeface="+mj-lt"/>
              </a:rPr>
              <a:t>? 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545389" y="3216275"/>
            <a:ext cx="13684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</a:rPr>
              <a:t>others </a:t>
            </a:r>
            <a:r>
              <a:rPr lang="de-DE" altLang="de-DE" sz="1600" b="1" dirty="0">
                <a:latin typeface="+mj-lt"/>
              </a:rPr>
              <a:t>*</a:t>
            </a:r>
            <a:r>
              <a:rPr lang="de-DE" altLang="de-DE" sz="1600" b="1" baseline="30000" dirty="0">
                <a:latin typeface="+mj-lt"/>
              </a:rPr>
              <a:t>4</a:t>
            </a:r>
            <a:r>
              <a:rPr lang="de-DE" altLang="de-DE" sz="1600" b="1" dirty="0">
                <a:latin typeface="+mj-lt"/>
              </a:rPr>
              <a:t> </a:t>
            </a:r>
            <a:endParaRPr lang="en-US" altLang="de-DE" sz="1600" b="1" dirty="0">
              <a:latin typeface="+mj-lt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8273143" y="3657600"/>
            <a:ext cx="4582" cy="3729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545388" y="4128161"/>
            <a:ext cx="1670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66700" eaLnBrk="0" hangingPunct="0">
              <a:spcBef>
                <a:spcPct val="20000"/>
              </a:spcBef>
              <a:buChar char="•"/>
              <a:tabLst>
                <a:tab pos="266700" algn="l"/>
                <a:tab pos="1431925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266700" eaLnBrk="0" hangingPunct="0">
              <a:spcBef>
                <a:spcPct val="20000"/>
              </a:spcBef>
              <a:buChar char="–"/>
              <a:tabLst>
                <a:tab pos="266700" algn="l"/>
                <a:tab pos="1431925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266700" eaLnBrk="0" hangingPunct="0">
              <a:spcBef>
                <a:spcPct val="20000"/>
              </a:spcBef>
              <a:buChar char="•"/>
              <a:tabLst>
                <a:tab pos="266700" algn="l"/>
                <a:tab pos="1431925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266700" eaLnBrk="0" hangingPunct="0">
              <a:spcBef>
                <a:spcPct val="20000"/>
              </a:spcBef>
              <a:buChar char="–"/>
              <a:tabLst>
                <a:tab pos="266700" algn="l"/>
                <a:tab pos="14319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266700" eaLnBrk="0" hangingPunct="0">
              <a:spcBef>
                <a:spcPct val="20000"/>
              </a:spcBef>
              <a:buChar char="»"/>
              <a:tabLst>
                <a:tab pos="266700" algn="l"/>
                <a:tab pos="14319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14319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14319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14319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14319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</a:rPr>
              <a:t>as indicated </a:t>
            </a:r>
            <a:r>
              <a:rPr lang="de-DE" altLang="de-DE" sz="1600" b="1" dirty="0">
                <a:latin typeface="+mj-lt"/>
              </a:rPr>
              <a:t>*</a:t>
            </a:r>
            <a:r>
              <a:rPr lang="de-DE" altLang="de-DE" sz="1600" b="1" baseline="30000" dirty="0">
                <a:latin typeface="+mj-lt"/>
              </a:rPr>
              <a:t>5</a:t>
            </a:r>
            <a:r>
              <a:rPr lang="de-DE" altLang="de-DE" sz="1600" b="1" dirty="0">
                <a:latin typeface="+mj-lt"/>
              </a:rPr>
              <a:t> </a:t>
            </a:r>
            <a:endParaRPr lang="en-US" altLang="de-DE" sz="1600" dirty="0">
              <a:latin typeface="+mj-lt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79400" y="4876986"/>
            <a:ext cx="9285288" cy="142192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238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6238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6238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6238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6238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1200" b="1" dirty="0">
                <a:latin typeface="+mj-lt"/>
              </a:rPr>
              <a:t>*</a:t>
            </a:r>
            <a:r>
              <a:rPr lang="de-DE" altLang="de-DE" sz="1200" b="1" baseline="30000" dirty="0">
                <a:latin typeface="+mj-lt"/>
              </a:rPr>
              <a:t>1</a:t>
            </a:r>
            <a:r>
              <a:rPr lang="de-DE" altLang="de-DE" sz="1200" b="1" dirty="0">
                <a:latin typeface="+mj-lt"/>
              </a:rPr>
              <a:t> (</a:t>
            </a:r>
            <a:r>
              <a:rPr lang="en-US" altLang="de-DE" sz="1200" b="1" dirty="0">
                <a:latin typeface="+mj-lt"/>
              </a:rPr>
              <a:t>US) </a:t>
            </a:r>
            <a:r>
              <a:rPr lang="en-US" altLang="de-DE" sz="1200" b="1" dirty="0" err="1">
                <a:latin typeface="+mj-lt"/>
              </a:rPr>
              <a:t>genitography</a:t>
            </a:r>
            <a:r>
              <a:rPr lang="en-US" altLang="de-DE" sz="1200" b="1" dirty="0">
                <a:latin typeface="+mj-lt"/>
              </a:rPr>
              <a:t>: </a:t>
            </a:r>
            <a:r>
              <a:rPr lang="en-US" altLang="de-DE" sz="1200" dirty="0">
                <a:latin typeface="+mj-lt"/>
              </a:rPr>
              <a:t>in patients with single kidney, </a:t>
            </a:r>
            <a:r>
              <a:rPr lang="en-US" altLang="de-DE" sz="1200" dirty="0" err="1">
                <a:latin typeface="+mj-lt"/>
              </a:rPr>
              <a:t>multicystic</a:t>
            </a:r>
            <a:r>
              <a:rPr lang="en-US" altLang="de-DE" sz="1200" dirty="0">
                <a:latin typeface="+mj-lt"/>
              </a:rPr>
              <a:t> dysplastic kidney (MCDK), ectopic kidney, suspected genital anomaly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>
                <a:latin typeface="+mj-lt"/>
              </a:rPr>
              <a:t>*</a:t>
            </a:r>
            <a:r>
              <a:rPr lang="de-DE" altLang="de-DE" sz="1200" b="1" baseline="30000" dirty="0">
                <a:latin typeface="+mj-lt"/>
              </a:rPr>
              <a:t>2</a:t>
            </a:r>
            <a:r>
              <a:rPr lang="de-DE" altLang="de-DE" sz="1600" b="1" dirty="0">
                <a:latin typeface="+mj-lt"/>
              </a:rPr>
              <a:t> </a:t>
            </a:r>
            <a:r>
              <a:rPr lang="en-US" altLang="de-DE" sz="1200" b="1" dirty="0">
                <a:latin typeface="+mj-lt"/>
              </a:rPr>
              <a:t>MAG3</a:t>
            </a:r>
            <a:r>
              <a:rPr lang="en-US" altLang="de-DE" sz="1200" dirty="0">
                <a:latin typeface="+mj-lt"/>
              </a:rPr>
              <a:t> – better than DMSA scintigraphy in dilated systems &amp; neonates, DMSA usually after &gt; 3-6 months, not before 6 weeks;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j-lt"/>
              </a:rPr>
              <a:t>	+ open bladder catheter to avoid VUR induced errors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>
                <a:latin typeface="+mj-lt"/>
              </a:rPr>
              <a:t>*</a:t>
            </a:r>
            <a:r>
              <a:rPr lang="de-DE" altLang="de-DE" sz="1200" b="1" baseline="30000" dirty="0">
                <a:latin typeface="+mj-lt"/>
              </a:rPr>
              <a:t>3</a:t>
            </a:r>
            <a:r>
              <a:rPr lang="de-DE" altLang="de-DE" sz="1200" b="1" dirty="0">
                <a:latin typeface="+mj-lt"/>
              </a:rPr>
              <a:t> </a:t>
            </a:r>
            <a:r>
              <a:rPr lang="en-US" altLang="de-DE" sz="1200" b="1" dirty="0">
                <a:latin typeface="+mj-lt"/>
              </a:rPr>
              <a:t>MRU</a:t>
            </a:r>
            <a:r>
              <a:rPr lang="en-US" altLang="de-DE" sz="1400" b="1" dirty="0">
                <a:latin typeface="+mj-lt"/>
              </a:rPr>
              <a:t> </a:t>
            </a:r>
            <a:r>
              <a:rPr lang="en-US" altLang="de-DE" sz="1200" dirty="0">
                <a:latin typeface="+mj-lt"/>
              </a:rPr>
              <a:t>– for complex anatomy, function, obstructive component </a:t>
            </a:r>
            <a:endParaRPr lang="en-US" altLang="de-DE" sz="1600" dirty="0">
              <a:latin typeface="+mj-l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de-DE" altLang="de-DE" sz="1200" b="1" dirty="0">
                <a:latin typeface="+mj-lt"/>
              </a:rPr>
              <a:t>*</a:t>
            </a:r>
            <a:r>
              <a:rPr lang="de-DE" altLang="de-DE" sz="1200" b="1" baseline="30000" dirty="0">
                <a:latin typeface="+mj-lt"/>
              </a:rPr>
              <a:t>4</a:t>
            </a:r>
            <a:r>
              <a:rPr lang="de-DE" altLang="de-DE" sz="1200" b="1" dirty="0">
                <a:latin typeface="+mj-lt"/>
              </a:rPr>
              <a:t> e.g.: </a:t>
            </a:r>
            <a:r>
              <a:rPr lang="de-DE" altLang="de-DE" sz="1200" dirty="0" err="1">
                <a:latin typeface="+mj-lt"/>
              </a:rPr>
              <a:t>multicystic</a:t>
            </a:r>
            <a:r>
              <a:rPr lang="de-DE" altLang="de-DE" sz="1200" dirty="0">
                <a:latin typeface="+mj-lt"/>
              </a:rPr>
              <a:t> </a:t>
            </a:r>
            <a:r>
              <a:rPr lang="de-DE" altLang="de-DE" sz="1200" dirty="0" err="1">
                <a:latin typeface="+mj-lt"/>
              </a:rPr>
              <a:t>dysplastic</a:t>
            </a:r>
            <a:r>
              <a:rPr lang="de-DE" altLang="de-DE" sz="1200" dirty="0">
                <a:latin typeface="+mj-lt"/>
              </a:rPr>
              <a:t> </a:t>
            </a:r>
            <a:r>
              <a:rPr lang="de-DE" altLang="de-DE" sz="1200" dirty="0" err="1">
                <a:latin typeface="+mj-lt"/>
              </a:rPr>
              <a:t>kidney</a:t>
            </a:r>
            <a:r>
              <a:rPr lang="de-DE" altLang="de-DE" sz="1200" dirty="0">
                <a:latin typeface="+mj-lt"/>
              </a:rPr>
              <a:t> (</a:t>
            </a:r>
            <a:r>
              <a:rPr lang="en-US" altLang="de-DE" sz="1200" dirty="0">
                <a:latin typeface="+mj-lt"/>
              </a:rPr>
              <a:t>MCDK), cystic dysplasia, duplex / horseshoe kidney, other malformation, non-obstructive PCD, cysts/cystic tumor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>
                <a:latin typeface="+mj-lt"/>
              </a:rPr>
              <a:t>*</a:t>
            </a:r>
            <a:r>
              <a:rPr lang="de-DE" altLang="de-DE" sz="1200" b="1" baseline="30000" dirty="0">
                <a:latin typeface="+mj-lt"/>
              </a:rPr>
              <a:t>5 </a:t>
            </a:r>
            <a:r>
              <a:rPr lang="en-US" altLang="de-DE" sz="1200" b="1" dirty="0">
                <a:latin typeface="+mj-lt"/>
                <a:sym typeface="Wingdings" panose="05000000000000000000" pitchFamily="2" charset="2"/>
              </a:rPr>
              <a:t>see respective </a:t>
            </a:r>
            <a:r>
              <a:rPr lang="en-US" altLang="de-DE" sz="1200" b="1" dirty="0">
                <a:latin typeface="+mj-lt"/>
              </a:rPr>
              <a:t>algorithm</a:t>
            </a:r>
            <a:r>
              <a:rPr lang="en-US" altLang="de-DE" sz="1600" b="1" dirty="0">
                <a:solidFill>
                  <a:srgbClr val="333333"/>
                </a:solidFill>
                <a:latin typeface="+mj-lt"/>
              </a:rPr>
              <a:t> </a:t>
            </a: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71450" y="175129"/>
            <a:ext cx="9393238" cy="925513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de-DE" sz="3200" dirty="0">
                <a:latin typeface="+mj-lt"/>
                <a:ea typeface="+mj-ea"/>
                <a:cs typeface="+mj-cs"/>
              </a:rPr>
              <a:t>(Postnatal) imaging in newborns with </a:t>
            </a:r>
            <a:r>
              <a:rPr lang="en-US" altLang="de-DE" sz="3200" dirty="0" err="1">
                <a:latin typeface="+mj-lt"/>
                <a:ea typeface="+mj-ea"/>
                <a:cs typeface="+mj-cs"/>
              </a:rPr>
              <a:t>foetally</a:t>
            </a:r>
            <a:r>
              <a:rPr lang="en-US" altLang="de-DE" sz="3200" dirty="0">
                <a:latin typeface="+mj-lt"/>
                <a:ea typeface="+mj-ea"/>
                <a:cs typeface="+mj-cs"/>
              </a:rPr>
              <a:t> diagnosed high grade </a:t>
            </a:r>
            <a:r>
              <a:rPr lang="en-GB" sz="3200" dirty="0" err="1">
                <a:latin typeface="+mj-lt"/>
              </a:rPr>
              <a:t>pelvi-caliceal</a:t>
            </a:r>
            <a:r>
              <a:rPr lang="en-GB" sz="3200" dirty="0">
                <a:latin typeface="+mj-lt"/>
              </a:rPr>
              <a:t> distention (PCD)</a:t>
            </a:r>
            <a:endParaRPr lang="en-US" altLang="de-DE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542971" y="1654629"/>
            <a:ext cx="454" cy="3916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98" name="Text Box 23"/>
          <p:cNvSpPr txBox="1">
            <a:spLocks noChangeArrowheads="1"/>
          </p:cNvSpPr>
          <p:nvPr/>
        </p:nvSpPr>
        <p:spPr bwMode="auto">
          <a:xfrm>
            <a:off x="309948" y="1790938"/>
            <a:ext cx="3152775" cy="68942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621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621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621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62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/>
              <a:t>* </a:t>
            </a:r>
            <a:r>
              <a:rPr lang="en-GB" altLang="de-DE" sz="1400" b="1" dirty="0">
                <a:latin typeface="+mj-lt"/>
              </a:rPr>
              <a:t>VCUG</a:t>
            </a:r>
            <a:r>
              <a:rPr lang="en-GB" altLang="de-DE" sz="12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altLang="de-DE" sz="1400" dirty="0">
                <a:latin typeface="+mj-lt"/>
              </a:rPr>
              <a:t>in all boys (for PUV)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de-DE" sz="1200" dirty="0">
                <a:solidFill>
                  <a:srgbClr val="777777"/>
                </a:solidFill>
                <a:latin typeface="+mj-lt"/>
              </a:rPr>
              <a:t>	        </a:t>
            </a:r>
            <a:r>
              <a:rPr lang="en-GB" altLang="de-DE" sz="1200" dirty="0">
                <a:latin typeface="+mj-lt"/>
              </a:rPr>
              <a:t>particularly if ureter dilated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>
                <a:latin typeface="+mj-lt"/>
              </a:rPr>
              <a:t>  </a:t>
            </a:r>
            <a:r>
              <a:rPr lang="en-GB" altLang="de-DE" sz="1400" b="1" dirty="0" err="1">
                <a:latin typeface="+mj-lt"/>
              </a:rPr>
              <a:t>ce</a:t>
            </a:r>
            <a:r>
              <a:rPr lang="en-GB" altLang="de-DE" sz="1400" b="1" dirty="0">
                <a:latin typeface="+mj-lt"/>
              </a:rPr>
              <a:t>-VUS </a:t>
            </a:r>
            <a:r>
              <a:rPr lang="en-GB" altLang="de-DE" sz="1200" dirty="0">
                <a:latin typeface="+mj-lt"/>
              </a:rPr>
              <a:t>in girls, potentially delayed </a:t>
            </a:r>
            <a:endParaRPr lang="de-DE" altLang="de-DE" sz="1200" dirty="0">
              <a:latin typeface="+mj-lt"/>
            </a:endParaRPr>
          </a:p>
        </p:txBody>
      </p:sp>
      <p:sp>
        <p:nvSpPr>
          <p:cNvPr id="24599" name="Rectangle 26"/>
          <p:cNvSpPr>
            <a:spLocks noChangeArrowheads="1"/>
          </p:cNvSpPr>
          <p:nvPr/>
        </p:nvSpPr>
        <p:spPr bwMode="auto">
          <a:xfrm>
            <a:off x="5659185" y="1515088"/>
            <a:ext cx="3910263" cy="457048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de-DE" sz="1400" dirty="0">
                <a:latin typeface="+mj-lt"/>
              </a:rPr>
              <a:t>+ narrowed or dysplastic parenchyma, dilated ureter</a:t>
            </a:r>
          </a:p>
          <a:p>
            <a:pPr algn="r" eaLnBrk="1" hangingPunct="1">
              <a:lnSpc>
                <a:spcPct val="30000"/>
              </a:lnSpc>
              <a:buFontTx/>
              <a:buNone/>
            </a:pPr>
            <a:r>
              <a:rPr lang="en-US" altLang="de-DE" sz="1200" dirty="0">
                <a:latin typeface="+mj-lt"/>
              </a:rPr>
              <a:t>     particularly if bilateral or single kidney</a:t>
            </a:r>
            <a:r>
              <a:rPr lang="de-DE" altLang="de-DE" sz="1400" b="1" baseline="30000" dirty="0">
                <a:latin typeface="+mj-lt"/>
              </a:rPr>
              <a:t>*1</a:t>
            </a:r>
            <a:r>
              <a:rPr lang="en-US" altLang="de-DE" sz="2500" dirty="0">
                <a:latin typeface="+mj-lt"/>
              </a:rPr>
              <a:t> </a:t>
            </a:r>
            <a:endParaRPr lang="de-DE" altLang="de-DE" sz="2500" dirty="0">
              <a:latin typeface="+mj-lt"/>
            </a:endParaRPr>
          </a:p>
        </p:txBody>
      </p:sp>
      <p:sp>
        <p:nvSpPr>
          <p:cNvPr id="3096" name="Rectangle 27"/>
          <p:cNvSpPr>
            <a:spLocks noChangeArrowheads="1"/>
          </p:cNvSpPr>
          <p:nvPr/>
        </p:nvSpPr>
        <p:spPr bwMode="auto">
          <a:xfrm>
            <a:off x="2240632" y="1169989"/>
            <a:ext cx="468859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/>
              <a:t>Prenatal US: gross dilatation = PCD ≥IV° </a:t>
            </a:r>
            <a:r>
              <a:rPr lang="en-GB" sz="2000" b="1" dirty="0">
                <a:sym typeface="Symbol" pitchFamily="18" charset="2"/>
              </a:rPr>
              <a:t>*</a:t>
            </a:r>
            <a:r>
              <a:rPr lang="en-GB" sz="2000" b="1" baseline="30000" dirty="0">
                <a:sym typeface="Symbol" pitchFamily="18" charset="2"/>
              </a:rPr>
              <a:t>1</a:t>
            </a:r>
            <a:r>
              <a:rPr lang="en-GB" sz="2000" dirty="0"/>
              <a:t> </a:t>
            </a:r>
            <a:endParaRPr lang="en-US" sz="20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6871855" y="-886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2009; 39: 891–898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0" y="6325829"/>
            <a:ext cx="98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 err="1"/>
              <a:t>ce</a:t>
            </a:r>
            <a:r>
              <a:rPr lang="en-GB" sz="1000" dirty="0"/>
              <a:t>-VUS = contrast-enhanced voiding </a:t>
            </a:r>
            <a:r>
              <a:rPr lang="en-GB" sz="1000" dirty="0" err="1"/>
              <a:t>urosonography</a:t>
            </a:r>
            <a:r>
              <a:rPr lang="en-GB" sz="1000" dirty="0"/>
              <a:t>, MAG3 = dynamic-functional renal scintigraphy, MRU = magnetic resonance urography, MU = </a:t>
            </a:r>
            <a:r>
              <a:rPr lang="en-GB" sz="1000" dirty="0" err="1"/>
              <a:t>megaureter</a:t>
            </a:r>
            <a:r>
              <a:rPr lang="en-GB" sz="1000" dirty="0"/>
              <a:t>, PCD = </a:t>
            </a:r>
            <a:r>
              <a:rPr lang="en-GB" sz="1000" dirty="0" err="1"/>
              <a:t>pelvi-caliceal</a:t>
            </a:r>
            <a:r>
              <a:rPr lang="en-GB" sz="1000" dirty="0"/>
              <a:t> distension (</a:t>
            </a:r>
            <a:r>
              <a:rPr lang="en-GB" sz="1000" b="1" dirty="0">
                <a:sym typeface="Symbol" pitchFamily="18" charset="2"/>
              </a:rPr>
              <a:t>*</a:t>
            </a:r>
            <a:r>
              <a:rPr lang="en-GB" sz="1000" b="1" baseline="30000" dirty="0">
                <a:sym typeface="Symbol" pitchFamily="18" charset="2"/>
              </a:rPr>
              <a:t>1</a:t>
            </a:r>
            <a:r>
              <a:rPr lang="en-GB" sz="1000" dirty="0"/>
              <a:t> according to the ESPR Taskforce grading system), PUV = posterior urethral valve, UPJO = ureteropelvic junction obstruction, US = ultrasound, VCUG = voiding cysto-urethrography, VUR = </a:t>
            </a:r>
            <a:r>
              <a:rPr lang="en-GB" sz="1000" dirty="0" err="1"/>
              <a:t>vesico</a:t>
            </a:r>
            <a:r>
              <a:rPr lang="en-GB" sz="1000" dirty="0"/>
              <a:t>-ureteric reflux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719908" y="2414777"/>
            <a:ext cx="3800718" cy="307777"/>
            <a:chOff x="5719908" y="2414777"/>
            <a:chExt cx="3800718" cy="307777"/>
          </a:xfrm>
        </p:grpSpPr>
        <p:sp>
          <p:nvSpPr>
            <p:cNvPr id="30" name="Textfeld 29"/>
            <p:cNvSpPr txBox="1"/>
            <p:nvPr/>
          </p:nvSpPr>
          <p:spPr>
            <a:xfrm>
              <a:off x="5719908" y="2414777"/>
              <a:ext cx="3788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indication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for</a:t>
              </a:r>
              <a:r>
                <a:rPr lang="de-DE" sz="1400" dirty="0" smtClean="0"/>
                <a:t> VCUG </a:t>
              </a:r>
              <a:r>
                <a:rPr lang="de-DE" sz="1400" dirty="0" err="1"/>
                <a:t>under</a:t>
              </a:r>
              <a:r>
                <a:rPr lang="de-DE" sz="1400" dirty="0"/>
                <a:t> </a:t>
              </a:r>
              <a:r>
                <a:rPr lang="de-DE" sz="1400" dirty="0" err="1" smtClean="0"/>
                <a:t>discussion</a:t>
              </a:r>
              <a:r>
                <a:rPr lang="de-DE" sz="1400" dirty="0" smtClean="0"/>
                <a:t> &amp; </a:t>
              </a:r>
              <a:r>
                <a:rPr lang="de-DE" sz="1400" dirty="0" err="1" smtClean="0"/>
                <a:t>changing</a:t>
              </a:r>
              <a:endParaRPr lang="de-DE" sz="1400" dirty="0"/>
            </a:p>
          </p:txBody>
        </p:sp>
        <p:sp>
          <p:nvSpPr>
            <p:cNvPr id="31" name="Étoile à 5 branches 3"/>
            <p:cNvSpPr/>
            <p:nvPr/>
          </p:nvSpPr>
          <p:spPr>
            <a:xfrm>
              <a:off x="9331754" y="2416689"/>
              <a:ext cx="188872" cy="14437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735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584576" y="1109664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1600" b="1" dirty="0">
                <a:latin typeface="+mj-lt"/>
                <a:cs typeface="Arial" panose="020B0604020202020204" pitchFamily="34" charset="0"/>
              </a:rPr>
              <a:t>US</a:t>
            </a:r>
            <a:r>
              <a:rPr lang="en-US" altLang="de-DE" sz="1600" dirty="0">
                <a:latin typeface="+mj-lt"/>
                <a:cs typeface="Arial" panose="020B0604020202020204" pitchFamily="34" charset="0"/>
              </a:rPr>
              <a:t> (+ Doppler)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4651375" y="1471614"/>
            <a:ext cx="1588" cy="211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88951" y="2649538"/>
            <a:ext cx="1471613" cy="668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US </a:t>
            </a:r>
            <a:r>
              <a:rPr lang="en-US" altLang="de-DE" sz="1400" dirty="0">
                <a:latin typeface="+mj-lt"/>
                <a:cs typeface="Arial" panose="020B0604020202020204" pitchFamily="34" charset="0"/>
              </a:rPr>
              <a:t>follow-up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de-DE" sz="1200" dirty="0">
                <a:latin typeface="+mj-lt"/>
                <a:cs typeface="Arial" panose="020B0604020202020204" pitchFamily="34" charset="0"/>
              </a:rPr>
              <a:t>hydration! Doppler!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de-DE" sz="1200" dirty="0">
                <a:latin typeface="+mj-lt"/>
                <a:cs typeface="Arial" panose="020B0604020202020204" pitchFamily="34" charset="0"/>
              </a:rPr>
              <a:t>diuretic US (?)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H="1">
            <a:off x="2155826" y="1304925"/>
            <a:ext cx="135572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88951" y="1196976"/>
            <a:ext cx="15398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mild</a:t>
            </a:r>
            <a:r>
              <a:rPr lang="en-US" altLang="de-DE" sz="1400" dirty="0">
                <a:latin typeface="+mj-lt"/>
                <a:cs typeface="Arial" panose="020B0604020202020204" pitchFamily="34" charset="0"/>
              </a:rPr>
              <a:t> (PCD &lt;III°) </a:t>
            </a:r>
            <a:r>
              <a:rPr lang="en-US" altLang="de-DE" sz="1400" b="1" baseline="30000" dirty="0">
                <a:latin typeface="+mj-lt"/>
                <a:cs typeface="Arial" panose="020B0604020202020204" pitchFamily="34" charset="0"/>
              </a:rPr>
              <a:t>x1</a:t>
            </a:r>
            <a:r>
              <a:rPr lang="en-US" altLang="de-DE" sz="1000" b="1" dirty="0">
                <a:latin typeface="+mj-lt"/>
              </a:rPr>
              <a:t> </a:t>
            </a: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1133475" y="1604963"/>
            <a:ext cx="1588" cy="982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H="1">
            <a:off x="2144712" y="2776538"/>
            <a:ext cx="4347159" cy="4809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900864" y="3091018"/>
            <a:ext cx="1155700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200" b="1" dirty="0" smtClean="0">
                <a:latin typeface="+mj-lt"/>
                <a:cs typeface="Arial" panose="020B0604020202020204" pitchFamily="34" charset="0"/>
              </a:rPr>
              <a:t>&lt; 6 </a:t>
            </a:r>
            <a:r>
              <a:rPr lang="en-US" altLang="de-DE" sz="1200" b="1" dirty="0">
                <a:latin typeface="+mj-lt"/>
                <a:cs typeface="Arial" panose="020B0604020202020204" pitchFamily="34" charset="0"/>
              </a:rPr>
              <a:t>weeks old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4052471" y="2349501"/>
            <a:ext cx="1399811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VCUG (</a:t>
            </a:r>
            <a:r>
              <a:rPr lang="en-US" altLang="de-DE" sz="1400" b="1" dirty="0" err="1">
                <a:latin typeface="+mj-lt"/>
                <a:cs typeface="Arial" panose="020B0604020202020204" pitchFamily="34" charset="0"/>
              </a:rPr>
              <a:t>ce</a:t>
            </a: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-VUS?)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1601788" y="1938339"/>
            <a:ext cx="12938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+mj-lt"/>
                <a:cs typeface="Arial" panose="020B0604020202020204" pitchFamily="34" charset="0"/>
              </a:rPr>
              <a:t>VUR/PUV </a:t>
            </a:r>
            <a:r>
              <a:rPr lang="en-US" altLang="de-DE" sz="1400" b="1" baseline="30000">
                <a:latin typeface="+mj-lt"/>
                <a:cs typeface="Arial" panose="020B0604020202020204" pitchFamily="34" charset="0"/>
              </a:rPr>
              <a:t>x1</a:t>
            </a:r>
            <a:r>
              <a:rPr lang="en-US" altLang="de-DE" sz="1400" b="1">
                <a:latin typeface="+mj-lt"/>
              </a:rPr>
              <a:t> </a:t>
            </a:r>
            <a:endParaRPr lang="en-US" altLang="de-DE" sz="14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4672014" y="2079625"/>
            <a:ext cx="3175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H="1" flipV="1">
            <a:off x="2976563" y="2162175"/>
            <a:ext cx="958850" cy="344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V="1">
            <a:off x="5591176" y="2565400"/>
            <a:ext cx="8747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6567489" y="2379664"/>
            <a:ext cx="93503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1400" b="1">
                <a:latin typeface="+mj-lt"/>
                <a:cs typeface="Arial" panose="020B0604020202020204" pitchFamily="34" charset="0"/>
              </a:rPr>
              <a:t>no VUR</a:t>
            </a:r>
            <a:r>
              <a:rPr lang="en-US" altLang="de-DE" sz="140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4373564" y="3600451"/>
            <a:ext cx="2481261" cy="658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38125" eaLnBrk="0" hangingPunct="0">
              <a:spcBef>
                <a:spcPct val="20000"/>
              </a:spcBef>
              <a:buChar char="•"/>
              <a:tabLst>
                <a:tab pos="176213" algn="l"/>
                <a:tab pos="36195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238125" eaLnBrk="0" hangingPunct="0">
              <a:spcBef>
                <a:spcPct val="20000"/>
              </a:spcBef>
              <a:buChar char="–"/>
              <a:tabLst>
                <a:tab pos="176213" algn="l"/>
                <a:tab pos="36195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238125" eaLnBrk="0" hangingPunct="0">
              <a:spcBef>
                <a:spcPct val="20000"/>
              </a:spcBef>
              <a:buChar char="•"/>
              <a:tabLst>
                <a:tab pos="176213" algn="l"/>
                <a:tab pos="36195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238125" eaLnBrk="0" hangingPunct="0">
              <a:spcBef>
                <a:spcPct val="20000"/>
              </a:spcBef>
              <a:buChar char="–"/>
              <a:tabLst>
                <a:tab pos="176213" algn="l"/>
                <a:tab pos="3619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238125" eaLnBrk="0" hangingPunct="0">
              <a:spcBef>
                <a:spcPct val="20000"/>
              </a:spcBef>
              <a:buChar char="»"/>
              <a:tabLst>
                <a:tab pos="176213" algn="l"/>
                <a:tab pos="3619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238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  <a:tab pos="3619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238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  <a:tab pos="3619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238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  <a:tab pos="3619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238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6213" algn="l"/>
                <a:tab pos="36195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de-DE" sz="1600" b="1" dirty="0">
                <a:latin typeface="+mj-lt"/>
                <a:cs typeface="Arial" panose="020B0604020202020204" pitchFamily="34" charset="0"/>
              </a:rPr>
              <a:t>MAG3 scintigraphy</a:t>
            </a:r>
            <a:r>
              <a:rPr lang="en-US" altLang="de-DE" sz="1600" dirty="0">
                <a:latin typeface="+mj-lt"/>
                <a:cs typeface="Arial" panose="020B0604020202020204" pitchFamily="34" charset="0"/>
              </a:rPr>
              <a:t> (T+20) </a:t>
            </a:r>
            <a:r>
              <a:rPr lang="en-US" altLang="de-DE" sz="1600" baseline="30000" dirty="0">
                <a:latin typeface="+mj-lt"/>
                <a:cs typeface="Arial" panose="020B0604020202020204" pitchFamily="34" charset="0"/>
              </a:rPr>
              <a:t>x4</a:t>
            </a:r>
            <a:endParaRPr lang="en-US" altLang="de-DE" sz="16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0000"/>
              </a:lnSpc>
              <a:spcBef>
                <a:spcPct val="50000"/>
              </a:spcBef>
              <a:buFontTx/>
              <a:buNone/>
            </a:pPr>
            <a:r>
              <a:rPr lang="en-US" altLang="de-DE" sz="1400" dirty="0">
                <a:latin typeface="+mj-lt"/>
                <a:cs typeface="Arial" panose="020B0604020202020204" pitchFamily="34" charset="0"/>
              </a:rPr>
              <a:t>or (quantitative)</a:t>
            </a: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 MRU</a:t>
            </a:r>
            <a:r>
              <a:rPr lang="en-US" altLang="de-DE" sz="16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de-DE" sz="1200" dirty="0">
                <a:latin typeface="+mj-lt"/>
                <a:cs typeface="Arial" panose="020B0604020202020204" pitchFamily="34" charset="0"/>
              </a:rPr>
              <a:t>	or IVU (pre-operative, if no MRU)</a:t>
            </a: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 flipH="1">
            <a:off x="5591176" y="2754314"/>
            <a:ext cx="1279525" cy="744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18" name="Rectangle 19"/>
          <p:cNvSpPr>
            <a:spLocks noChangeArrowheads="1"/>
          </p:cNvSpPr>
          <p:nvPr/>
        </p:nvSpPr>
        <p:spPr bwMode="auto">
          <a:xfrm>
            <a:off x="7866062" y="3557589"/>
            <a:ext cx="1615867" cy="757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  <a:cs typeface="Arial" panose="020B0604020202020204" pitchFamily="34" charset="0"/>
              </a:rPr>
              <a:t>obstructive,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  <a:cs typeface="Arial" panose="020B0604020202020204" pitchFamily="34" charset="0"/>
              </a:rPr>
              <a:t>low function</a:t>
            </a:r>
            <a:endParaRPr lang="en-US" altLang="de-DE" sz="1600" b="1" dirty="0">
              <a:latin typeface="+mj-lt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  <a:sym typeface="Wingdings" panose="05000000000000000000" pitchFamily="2" charset="2"/>
              </a:rPr>
              <a:t></a:t>
            </a:r>
            <a:r>
              <a:rPr lang="en-US" altLang="de-DE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sz="1600" b="1" dirty="0">
                <a:latin typeface="+mj-lt"/>
                <a:cs typeface="Arial" panose="020B0604020202020204" pitchFamily="34" charset="0"/>
              </a:rPr>
              <a:t>OP</a:t>
            </a:r>
            <a:r>
              <a:rPr lang="en-US" altLang="de-D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(&gt;3-6</a:t>
            </a:r>
            <a:r>
              <a:rPr lang="en-US" altLang="de-DE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months</a:t>
            </a:r>
            <a:r>
              <a:rPr lang="en-US" altLang="de-DE" sz="1600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7007225" y="3995488"/>
            <a:ext cx="776288" cy="1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20" name="Rectangle 21"/>
          <p:cNvSpPr>
            <a:spLocks noChangeArrowheads="1"/>
          </p:cNvSpPr>
          <p:nvPr/>
        </p:nvSpPr>
        <p:spPr bwMode="auto">
          <a:xfrm>
            <a:off x="3159126" y="4654550"/>
            <a:ext cx="4392613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58775" eaLnBrk="0" hangingPunct="0">
              <a:spcBef>
                <a:spcPct val="20000"/>
              </a:spcBef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358775" eaLnBrk="0" hangingPunct="0">
              <a:spcBef>
                <a:spcPct val="20000"/>
              </a:spcBef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358775" eaLnBrk="0" hangingPunct="0">
              <a:spcBef>
                <a:spcPct val="20000"/>
              </a:spcBef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358775" eaLnBrk="0" hangingPunct="0">
              <a:spcBef>
                <a:spcPct val="20000"/>
              </a:spcBef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358775" eaLnBrk="0" hangingPunct="0">
              <a:spcBef>
                <a:spcPct val="20000"/>
              </a:spcBef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equivocal</a:t>
            </a:r>
            <a:r>
              <a:rPr lang="en-US" altLang="de-DE" sz="1400" dirty="0">
                <a:latin typeface="+mj-lt"/>
                <a:cs typeface="Arial" panose="020B0604020202020204" pitchFamily="34" charset="0"/>
              </a:rPr>
              <a:t> - 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also, if &lt;3 months + obstructive &amp; normal function</a:t>
            </a:r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 flipH="1">
            <a:off x="2159001" y="4054476"/>
            <a:ext cx="2111375" cy="942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22" name="Line 23"/>
          <p:cNvSpPr>
            <a:spLocks noChangeShapeType="1"/>
          </p:cNvSpPr>
          <p:nvPr/>
        </p:nvSpPr>
        <p:spPr bwMode="auto">
          <a:xfrm flipH="1">
            <a:off x="5611814" y="4318000"/>
            <a:ext cx="3175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23" name="Line 24"/>
          <p:cNvSpPr>
            <a:spLocks noChangeShapeType="1"/>
          </p:cNvSpPr>
          <p:nvPr/>
        </p:nvSpPr>
        <p:spPr bwMode="auto">
          <a:xfrm flipH="1">
            <a:off x="2973389" y="1495426"/>
            <a:ext cx="1412875" cy="5254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5927725" y="2979739"/>
            <a:ext cx="1189038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de-DE" sz="1200" b="1">
                <a:latin typeface="+mj-lt"/>
                <a:cs typeface="Arial" panose="020B0604020202020204" pitchFamily="34" charset="0"/>
              </a:rPr>
              <a:t>&gt;6 weeks old</a:t>
            </a:r>
          </a:p>
        </p:txBody>
      </p:sp>
      <p:sp>
        <p:nvSpPr>
          <p:cNvPr id="25625" name="Text Box 26"/>
          <p:cNvSpPr txBox="1">
            <a:spLocks noChangeArrowheads="1"/>
          </p:cNvSpPr>
          <p:nvPr/>
        </p:nvSpPr>
        <p:spPr bwMode="auto">
          <a:xfrm>
            <a:off x="5603876" y="3357563"/>
            <a:ext cx="19415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de-DE" sz="1100">
                <a:latin typeface="+mj-lt"/>
                <a:cs typeface="Arial" panose="020B0604020202020204" pitchFamily="34" charset="0"/>
              </a:rPr>
              <a:t>potentially diuretic US(?)</a:t>
            </a:r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849313" y="3760789"/>
            <a:ext cx="1885950" cy="51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400" b="1">
                <a:latin typeface="+mj-lt"/>
                <a:cs typeface="Arial" panose="020B0604020202020204" pitchFamily="34" charset="0"/>
              </a:rPr>
              <a:t>deterioration</a:t>
            </a:r>
            <a:r>
              <a:rPr lang="en-US" altLang="de-DE" sz="1600" b="1" baseline="30000">
                <a:latin typeface="+mj-lt"/>
                <a:cs typeface="Arial" panose="020B0604020202020204" pitchFamily="34" charset="0"/>
              </a:rPr>
              <a:t>x2</a:t>
            </a:r>
            <a:endParaRPr lang="en-US" altLang="de-DE" sz="1400" b="1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r>
              <a:rPr lang="en-US" altLang="de-DE" sz="1400">
                <a:latin typeface="+mj-lt"/>
                <a:cs typeface="Arial" panose="020B0604020202020204" pitchFamily="34" charset="0"/>
              </a:rPr>
              <a:t>clinical symptoms </a:t>
            </a:r>
            <a:r>
              <a:rPr lang="en-US" altLang="de-DE" sz="1400" b="1" baseline="30000">
                <a:latin typeface="+mj-lt"/>
                <a:cs typeface="Arial" panose="020B0604020202020204" pitchFamily="34" charset="0"/>
              </a:rPr>
              <a:t>x3</a:t>
            </a:r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 flipH="1">
            <a:off x="1139826" y="3387726"/>
            <a:ext cx="3175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28" name="Rectangle 29"/>
          <p:cNvSpPr>
            <a:spLocks noChangeArrowheads="1"/>
          </p:cNvSpPr>
          <p:nvPr/>
        </p:nvSpPr>
        <p:spPr bwMode="auto">
          <a:xfrm>
            <a:off x="504825" y="4870451"/>
            <a:ext cx="1568450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non-obstructive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+mj-lt"/>
                <a:cs typeface="Arial" panose="020B0604020202020204" pitchFamily="34" charset="0"/>
              </a:rPr>
              <a:t>  normal function</a:t>
            </a:r>
            <a:endParaRPr lang="de-AT" altLang="de-DE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629" name="Line 30"/>
          <p:cNvSpPr>
            <a:spLocks noChangeShapeType="1"/>
          </p:cNvSpPr>
          <p:nvPr/>
        </p:nvSpPr>
        <p:spPr bwMode="auto">
          <a:xfrm flipV="1">
            <a:off x="682626" y="3362325"/>
            <a:ext cx="3175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 flipV="1">
            <a:off x="2828926" y="3825875"/>
            <a:ext cx="1495425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31" name="Text Box 32"/>
          <p:cNvSpPr txBox="1">
            <a:spLocks noChangeArrowheads="1"/>
          </p:cNvSpPr>
          <p:nvPr/>
        </p:nvSpPr>
        <p:spPr bwMode="auto">
          <a:xfrm>
            <a:off x="3170236" y="3700605"/>
            <a:ext cx="611188" cy="276999"/>
          </a:xfrm>
          <a:prstGeom prst="rect">
            <a:avLst/>
          </a:prstGeom>
          <a:solidFill>
            <a:srgbClr val="DDDDDD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b="1" dirty="0">
                <a:latin typeface="+mj-lt"/>
                <a:cs typeface="Arial" panose="020B0604020202020204" pitchFamily="34" charset="0"/>
              </a:rPr>
              <a:t>VUR?</a:t>
            </a:r>
          </a:p>
        </p:txBody>
      </p:sp>
      <p:sp>
        <p:nvSpPr>
          <p:cNvPr id="25632" name="Text Box 33"/>
          <p:cNvSpPr txBox="1">
            <a:spLocks noChangeArrowheads="1"/>
          </p:cNvSpPr>
          <p:nvPr/>
        </p:nvSpPr>
        <p:spPr bwMode="auto">
          <a:xfrm>
            <a:off x="7289801" y="1135064"/>
            <a:ext cx="976313" cy="314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+mj-lt"/>
                <a:cs typeface="Arial" panose="020B0604020202020204" pitchFamily="34" charset="0"/>
              </a:rPr>
              <a:t>others </a:t>
            </a:r>
            <a:r>
              <a:rPr lang="en-US" altLang="de-DE" sz="1400" b="1" baseline="30000">
                <a:latin typeface="+mj-lt"/>
                <a:cs typeface="Arial" panose="020B0604020202020204" pitchFamily="34" charset="0"/>
              </a:rPr>
              <a:t>x1</a:t>
            </a:r>
          </a:p>
        </p:txBody>
      </p:sp>
      <p:sp>
        <p:nvSpPr>
          <p:cNvPr id="25633" name="Line 34"/>
          <p:cNvSpPr>
            <a:spLocks noChangeShapeType="1"/>
          </p:cNvSpPr>
          <p:nvPr/>
        </p:nvSpPr>
        <p:spPr bwMode="auto">
          <a:xfrm flipV="1">
            <a:off x="5672138" y="1295400"/>
            <a:ext cx="1530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34" name="Rectangle 35"/>
          <p:cNvSpPr>
            <a:spLocks noChangeArrowheads="1"/>
          </p:cNvSpPr>
          <p:nvPr/>
        </p:nvSpPr>
        <p:spPr bwMode="auto">
          <a:xfrm>
            <a:off x="4598988" y="5302251"/>
            <a:ext cx="4753736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600" b="1" dirty="0">
                <a:latin typeface="+mj-lt"/>
                <a:sym typeface="Wingdings" panose="05000000000000000000" pitchFamily="2" charset="2"/>
              </a:rPr>
              <a:t></a:t>
            </a:r>
            <a:r>
              <a:rPr lang="en-US" altLang="de-DE" sz="1600" b="1" dirty="0">
                <a:latin typeface="+mj-lt"/>
                <a:cs typeface="Arial" panose="020B0604020202020204" pitchFamily="34" charset="0"/>
              </a:rPr>
              <a:t> MAG3 renal scintigraphy </a:t>
            </a:r>
            <a:r>
              <a:rPr lang="en-US" altLang="de-DE" sz="1400" dirty="0">
                <a:latin typeface="+mj-lt"/>
                <a:cs typeface="Arial" panose="020B0604020202020204" pitchFamily="34" charset="0"/>
              </a:rPr>
              <a:t>(T-20), follow-up</a:t>
            </a:r>
            <a:r>
              <a:rPr lang="en-US" altLang="de-DE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sz="1400" dirty="0">
                <a:latin typeface="+mj-lt"/>
                <a:cs typeface="Arial" panose="020B0604020202020204" pitchFamily="34" charset="0"/>
              </a:rPr>
              <a:t>(after 3-6 </a:t>
            </a:r>
            <a:r>
              <a:rPr lang="en-US" altLang="de-DE" sz="1400" dirty="0" err="1">
                <a:latin typeface="+mj-lt"/>
                <a:cs typeface="Arial" panose="020B0604020202020204" pitchFamily="34" charset="0"/>
              </a:rPr>
              <a:t>mo</a:t>
            </a:r>
            <a:r>
              <a:rPr lang="en-US" altLang="de-DE" sz="1400" dirty="0">
                <a:latin typeface="+mj-lt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5635" name="Line 36"/>
          <p:cNvSpPr>
            <a:spLocks noChangeShapeType="1"/>
          </p:cNvSpPr>
          <p:nvPr/>
        </p:nvSpPr>
        <p:spPr bwMode="auto">
          <a:xfrm>
            <a:off x="5626101" y="4984751"/>
            <a:ext cx="3175" cy="271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36" name="Line 37"/>
          <p:cNvSpPr>
            <a:spLocks noChangeShapeType="1"/>
          </p:cNvSpPr>
          <p:nvPr/>
        </p:nvSpPr>
        <p:spPr bwMode="auto">
          <a:xfrm flipH="1" flipV="1">
            <a:off x="2144713" y="5157789"/>
            <a:ext cx="2290762" cy="280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37" name="Line 38"/>
          <p:cNvSpPr>
            <a:spLocks noChangeShapeType="1"/>
          </p:cNvSpPr>
          <p:nvPr/>
        </p:nvSpPr>
        <p:spPr bwMode="auto">
          <a:xfrm flipV="1">
            <a:off x="7710488" y="4389439"/>
            <a:ext cx="658812" cy="820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38" name="Line 39"/>
          <p:cNvSpPr>
            <a:spLocks noChangeShapeType="1"/>
          </p:cNvSpPr>
          <p:nvPr/>
        </p:nvSpPr>
        <p:spPr bwMode="auto">
          <a:xfrm>
            <a:off x="7159626" y="2759075"/>
            <a:ext cx="1033463" cy="698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39" name="Text Box 41"/>
          <p:cNvSpPr txBox="1">
            <a:spLocks noChangeArrowheads="1"/>
          </p:cNvSpPr>
          <p:nvPr/>
        </p:nvSpPr>
        <p:spPr bwMode="auto">
          <a:xfrm>
            <a:off x="120315" y="155662"/>
            <a:ext cx="951697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+mj-lt"/>
                <a:ea typeface="+mj-ea"/>
                <a:cs typeface="+mj-cs"/>
              </a:rPr>
              <a:t>Imaging algorithm in infants &amp; children with suspected obstructive </a:t>
            </a:r>
            <a:r>
              <a:rPr lang="en-US" altLang="de-DE" dirty="0" err="1">
                <a:latin typeface="+mj-lt"/>
                <a:ea typeface="+mj-ea"/>
                <a:cs typeface="+mj-cs"/>
              </a:rPr>
              <a:t>uropathy</a:t>
            </a:r>
            <a:endParaRPr lang="en-US" altLang="de-DE" dirty="0">
              <a:latin typeface="+mj-lt"/>
              <a:ea typeface="+mj-ea"/>
              <a:cs typeface="+mj-cs"/>
            </a:endParaRPr>
          </a:p>
        </p:txBody>
      </p:sp>
      <p:sp>
        <p:nvSpPr>
          <p:cNvPr id="25640" name="Rectangle 43"/>
          <p:cNvSpPr>
            <a:spLocks noChangeArrowheads="1"/>
          </p:cNvSpPr>
          <p:nvPr/>
        </p:nvSpPr>
        <p:spPr bwMode="auto">
          <a:xfrm>
            <a:off x="67228" y="5781726"/>
            <a:ext cx="9570065" cy="30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41338" indent="-1809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95350" indent="-1746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de-DE" sz="1400" b="1" baseline="30000" dirty="0">
                <a:latin typeface="+mj-lt"/>
                <a:cs typeface="Arial" panose="020B0604020202020204" pitchFamily="34" charset="0"/>
              </a:rPr>
              <a:t>x2</a:t>
            </a:r>
            <a:r>
              <a:rPr lang="en-US" altLang="de-DE" sz="1000" b="1" dirty="0">
                <a:latin typeface="+mj-lt"/>
              </a:rPr>
              <a:t> Proposed </a:t>
            </a:r>
            <a:r>
              <a:rPr lang="en-US" altLang="de-DE" sz="1000" b="1" u="sng" dirty="0">
                <a:latin typeface="+mj-lt"/>
              </a:rPr>
              <a:t>imaging criteria</a:t>
            </a:r>
            <a:r>
              <a:rPr lang="en-US" altLang="de-DE" sz="1000" b="1" dirty="0">
                <a:latin typeface="+mj-lt"/>
              </a:rPr>
              <a:t> for deterioration</a:t>
            </a:r>
            <a:r>
              <a:rPr lang="en-US" altLang="de-DE" sz="900" b="1" dirty="0">
                <a:latin typeface="+mj-lt"/>
              </a:rPr>
              <a:t>: </a:t>
            </a:r>
            <a:r>
              <a:rPr lang="en-US" altLang="de-DE" sz="900" dirty="0">
                <a:latin typeface="+mj-lt"/>
              </a:rPr>
              <a:t> </a:t>
            </a:r>
            <a:r>
              <a:rPr lang="en-US" altLang="de-DE" sz="1000" b="1" dirty="0">
                <a:latin typeface="+mj-lt"/>
              </a:rPr>
              <a:t>on MAG3 </a:t>
            </a:r>
            <a:r>
              <a:rPr lang="en-US" altLang="de-DE" sz="900" dirty="0">
                <a:latin typeface="+mj-lt"/>
              </a:rPr>
              <a:t>decreased (split) renal function &amp; drainage, contra-lateral hypertrophy,  </a:t>
            </a:r>
            <a:r>
              <a:rPr lang="en-US" altLang="de-DE" sz="1000" b="1" dirty="0">
                <a:latin typeface="+mj-lt"/>
              </a:rPr>
              <a:t>on US </a:t>
            </a:r>
            <a:r>
              <a:rPr lang="en-US" altLang="de-DE" sz="900" dirty="0">
                <a:latin typeface="+mj-lt"/>
              </a:rPr>
              <a:t>increasing dilatation, decreasing parenchymal width, </a:t>
            </a:r>
            <a:r>
              <a:rPr lang="en-US" altLang="de-DE" sz="900" dirty="0" err="1">
                <a:latin typeface="+mj-lt"/>
              </a:rPr>
              <a:t>echotecture</a:t>
            </a:r>
            <a:r>
              <a:rPr lang="en-US" altLang="de-DE" sz="900" dirty="0">
                <a:latin typeface="+mj-lt"/>
              </a:rPr>
              <a:t>, contra-lateral hypertrophy (+ decreased </a:t>
            </a:r>
            <a:r>
              <a:rPr lang="en-US" altLang="de-DE" sz="900" dirty="0" err="1">
                <a:latin typeface="+mj-lt"/>
              </a:rPr>
              <a:t>vascularisation</a:t>
            </a:r>
            <a:r>
              <a:rPr lang="en-US" altLang="de-DE" sz="900" dirty="0">
                <a:latin typeface="+mj-lt"/>
              </a:rPr>
              <a:t>, asymmetrically elevated Resistive Index, reduced peristalsis in MU and/or ureteric jet - asymmetrically in unilateral disease)</a:t>
            </a:r>
          </a:p>
        </p:txBody>
      </p:sp>
      <p:sp>
        <p:nvSpPr>
          <p:cNvPr id="25641" name="Rectangle 44"/>
          <p:cNvSpPr>
            <a:spLocks noChangeArrowheads="1"/>
          </p:cNvSpPr>
          <p:nvPr/>
        </p:nvSpPr>
        <p:spPr bwMode="auto">
          <a:xfrm>
            <a:off x="65642" y="6040008"/>
            <a:ext cx="65325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8900" indent="-88900" eaLnBrk="0" hangingPunct="0">
              <a:spcBef>
                <a:spcPct val="20000"/>
              </a:spcBef>
              <a:buChar char="•"/>
              <a:tabLst>
                <a:tab pos="8890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889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890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89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de-DE" sz="1400" b="1" baseline="30000" dirty="0">
                <a:latin typeface="+mj-lt"/>
                <a:cs typeface="Arial" panose="020B0604020202020204" pitchFamily="34" charset="0"/>
              </a:rPr>
              <a:t>x3</a:t>
            </a:r>
            <a:r>
              <a:rPr lang="en-US" altLang="de-DE" sz="900" b="1" u="sng" dirty="0">
                <a:latin typeface="+mj-lt"/>
              </a:rPr>
              <a:t> </a:t>
            </a:r>
            <a:r>
              <a:rPr lang="en-US" altLang="de-DE" sz="1000" b="1" u="sng" dirty="0">
                <a:latin typeface="+mj-lt"/>
              </a:rPr>
              <a:t>Clinical criteria</a:t>
            </a:r>
            <a:r>
              <a:rPr lang="en-US" altLang="de-DE" sz="1000" b="1" dirty="0">
                <a:latin typeface="+mj-lt"/>
              </a:rPr>
              <a:t> for deterioration:</a:t>
            </a:r>
            <a:r>
              <a:rPr lang="en-US" altLang="de-DE" sz="900" dirty="0">
                <a:latin typeface="+mj-lt"/>
              </a:rPr>
              <a:t> </a:t>
            </a:r>
            <a:r>
              <a:rPr lang="en-US" altLang="de-DE" sz="1000" dirty="0">
                <a:latin typeface="+mj-lt"/>
              </a:rPr>
              <a:t>pain, infection, </a:t>
            </a:r>
            <a:r>
              <a:rPr lang="en-US" altLang="de-DE" sz="1000" dirty="0" err="1">
                <a:latin typeface="+mj-lt"/>
              </a:rPr>
              <a:t>haematuria</a:t>
            </a:r>
            <a:r>
              <a:rPr lang="en-US" altLang="de-DE" sz="1000" dirty="0">
                <a:latin typeface="+mj-lt"/>
              </a:rPr>
              <a:t>, (kidney) growth failure, hypertension </a:t>
            </a:r>
          </a:p>
        </p:txBody>
      </p:sp>
      <p:sp>
        <p:nvSpPr>
          <p:cNvPr id="25642" name="Rectangle 49"/>
          <p:cNvSpPr>
            <a:spLocks noChangeArrowheads="1"/>
          </p:cNvSpPr>
          <p:nvPr/>
        </p:nvSpPr>
        <p:spPr bwMode="auto">
          <a:xfrm>
            <a:off x="7443788" y="2833689"/>
            <a:ext cx="1417055" cy="2299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de-DE" sz="1200">
                <a:latin typeface="+mj-lt"/>
                <a:cs typeface="Arial" panose="020B0604020202020204" pitchFamily="34" charset="0"/>
              </a:rPr>
              <a:t>clinical symptoms </a:t>
            </a:r>
            <a:r>
              <a:rPr lang="en-US" altLang="de-DE" sz="1400" b="1" baseline="30000">
                <a:latin typeface="+mj-lt"/>
                <a:cs typeface="Arial" panose="020B0604020202020204" pitchFamily="34" charset="0"/>
              </a:rPr>
              <a:t>x3</a:t>
            </a:r>
            <a:endParaRPr lang="de-DE" altLang="de-DE" sz="1400" b="1" baseline="30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643" name="Rectangle 51"/>
          <p:cNvSpPr>
            <a:spLocks noChangeArrowheads="1"/>
          </p:cNvSpPr>
          <p:nvPr/>
        </p:nvSpPr>
        <p:spPr bwMode="auto">
          <a:xfrm>
            <a:off x="65642" y="5572176"/>
            <a:ext cx="26260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 baseline="30000" dirty="0">
                <a:latin typeface="+mj-lt"/>
                <a:cs typeface="Arial" panose="020B0604020202020204" pitchFamily="34" charset="0"/>
              </a:rPr>
              <a:t>x1</a:t>
            </a:r>
            <a:r>
              <a:rPr lang="en-US" altLang="de-DE" sz="1000" b="1" dirty="0">
                <a:latin typeface="+mj-lt"/>
              </a:rPr>
              <a:t> as appropriate, </a:t>
            </a:r>
            <a:r>
              <a:rPr lang="en-US" altLang="de-DE" sz="1000" dirty="0">
                <a:latin typeface="+mj-lt"/>
                <a:cs typeface="Arial" panose="020B0604020202020204" pitchFamily="34" charset="0"/>
              </a:rPr>
              <a:t>see also respective algorithm</a:t>
            </a:r>
            <a:endParaRPr lang="de-DE" altLang="de-DE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644" name="Line 52"/>
          <p:cNvSpPr>
            <a:spLocks noChangeShapeType="1"/>
          </p:cNvSpPr>
          <p:nvPr/>
        </p:nvSpPr>
        <p:spPr bwMode="auto">
          <a:xfrm>
            <a:off x="4906964" y="1498600"/>
            <a:ext cx="1587" cy="808038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5645" name="Text Box 3"/>
          <p:cNvSpPr txBox="1">
            <a:spLocks noChangeArrowheads="1"/>
          </p:cNvSpPr>
          <p:nvPr/>
        </p:nvSpPr>
        <p:spPr bwMode="auto">
          <a:xfrm>
            <a:off x="4141789" y="1697039"/>
            <a:ext cx="101758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1600" b="1" dirty="0">
                <a:latin typeface="+mj-lt"/>
                <a:cs typeface="Arial" panose="020B0604020202020204" pitchFamily="34" charset="0"/>
              </a:rPr>
              <a:t>PCD ≥III°</a:t>
            </a:r>
            <a:r>
              <a:rPr lang="en-US" altLang="de-DE" sz="1600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46" name="Rectangle 53"/>
          <p:cNvSpPr>
            <a:spLocks noChangeArrowheads="1"/>
          </p:cNvSpPr>
          <p:nvPr/>
        </p:nvSpPr>
        <p:spPr bwMode="auto">
          <a:xfrm>
            <a:off x="5794376" y="6035408"/>
            <a:ext cx="34028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e-DE" sz="1400" b="1" baseline="30000" dirty="0">
                <a:latin typeface="+mj-lt"/>
                <a:cs typeface="Arial" panose="020B0604020202020204" pitchFamily="34" charset="0"/>
              </a:rPr>
              <a:t>x4</a:t>
            </a:r>
            <a:r>
              <a:rPr lang="en-US" altLang="de-DE" sz="1000" b="1" dirty="0">
                <a:latin typeface="+mj-lt"/>
              </a:rPr>
              <a:t> assess drainage pattern and (split renal) function</a:t>
            </a:r>
            <a:endParaRPr lang="de-DE" altLang="de-DE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871855" y="-886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2009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39: 891–898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0" y="6298076"/>
            <a:ext cx="98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 err="1"/>
              <a:t>ce</a:t>
            </a:r>
            <a:r>
              <a:rPr lang="en-GB" sz="1000" dirty="0"/>
              <a:t>-VUS = contrast-enhanced voiding </a:t>
            </a:r>
            <a:r>
              <a:rPr lang="en-GB" sz="1000" dirty="0" err="1"/>
              <a:t>urosonography</a:t>
            </a:r>
            <a:r>
              <a:rPr lang="en-GB" sz="1000" dirty="0"/>
              <a:t>, IVU = intravenous urography. MAG3 = dynamic-functional renal scintigraphy, MRU = magnetic resonance urography, MU = </a:t>
            </a:r>
            <a:r>
              <a:rPr lang="en-GB" sz="1000" dirty="0" err="1"/>
              <a:t>megaureter</a:t>
            </a:r>
            <a:r>
              <a:rPr lang="en-GB" sz="1000" dirty="0"/>
              <a:t>, OP = surgery, PCD = </a:t>
            </a:r>
            <a:r>
              <a:rPr lang="en-GB" sz="1000" dirty="0" err="1"/>
              <a:t>pelvi-caliceal</a:t>
            </a:r>
            <a:r>
              <a:rPr lang="en-GB" sz="1000" dirty="0"/>
              <a:t> distension (according to the ESPR Taskforce grading system), PUV = posterior urethral valve, US = ultrasound, VCUG = voiding cysto-</a:t>
            </a:r>
            <a:r>
              <a:rPr lang="en-GB" sz="1000" dirty="0" err="1"/>
              <a:t>urethrography</a:t>
            </a:r>
            <a:r>
              <a:rPr lang="en-GB" sz="1000" dirty="0"/>
              <a:t>, VUR = </a:t>
            </a:r>
            <a:r>
              <a:rPr lang="en-GB" sz="1000" dirty="0" err="1"/>
              <a:t>vesico</a:t>
            </a:r>
            <a:r>
              <a:rPr lang="en-GB" sz="1000" dirty="0"/>
              <a:t>-ureteric reflux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2400483" y="2607569"/>
            <a:ext cx="3788816" cy="307777"/>
            <a:chOff x="5756004" y="2414777"/>
            <a:chExt cx="3788816" cy="307777"/>
          </a:xfrm>
        </p:grpSpPr>
        <p:sp>
          <p:nvSpPr>
            <p:cNvPr id="53" name="Textfeld 52"/>
            <p:cNvSpPr txBox="1"/>
            <p:nvPr/>
          </p:nvSpPr>
          <p:spPr>
            <a:xfrm>
              <a:off x="5756004" y="2414777"/>
              <a:ext cx="3788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indication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for</a:t>
              </a:r>
              <a:r>
                <a:rPr lang="de-DE" sz="1400" dirty="0" smtClean="0"/>
                <a:t> VCUG </a:t>
              </a:r>
              <a:r>
                <a:rPr lang="de-DE" sz="1400" dirty="0" err="1"/>
                <a:t>under</a:t>
              </a:r>
              <a:r>
                <a:rPr lang="de-DE" sz="1400" dirty="0"/>
                <a:t> </a:t>
              </a:r>
              <a:r>
                <a:rPr lang="de-DE" sz="1400" dirty="0" err="1" smtClean="0"/>
                <a:t>discussion</a:t>
              </a:r>
              <a:endParaRPr lang="de-DE" sz="1400" dirty="0"/>
            </a:p>
          </p:txBody>
        </p:sp>
        <p:sp>
          <p:nvSpPr>
            <p:cNvPr id="54" name="Étoile à 5 branches 3"/>
            <p:cNvSpPr/>
            <p:nvPr/>
          </p:nvSpPr>
          <p:spPr>
            <a:xfrm>
              <a:off x="8573752" y="2452785"/>
              <a:ext cx="188872" cy="14437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5693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46291"/>
            <a:ext cx="9767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+mj-lt"/>
                <a:cs typeface="Arial" panose="020B0604020202020204" pitchFamily="34" charset="0"/>
              </a:rPr>
              <a:t>Imaging algorithm for</a:t>
            </a:r>
            <a:r>
              <a:rPr lang="en-US" altLang="de-DE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dirty="0">
                <a:latin typeface="+mj-lt"/>
                <a:cs typeface="Arial" panose="020B0604020202020204" pitchFamily="34" charset="0"/>
              </a:rPr>
              <a:t>suspected </a:t>
            </a:r>
            <a:r>
              <a:rPr lang="en-US" altLang="de-DE" dirty="0" err="1">
                <a:latin typeface="+mj-lt"/>
                <a:cs typeface="Arial" panose="020B0604020202020204" pitchFamily="34" charset="0"/>
              </a:rPr>
              <a:t>urolithiasis</a:t>
            </a:r>
            <a:r>
              <a:rPr lang="en-US" altLang="de-DE" dirty="0">
                <a:latin typeface="+mj-lt"/>
                <a:cs typeface="Arial" panose="020B0604020202020204" pitchFamily="34" charset="0"/>
              </a:rPr>
              <a:t> in childhood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33714" y="1192213"/>
            <a:ext cx="38179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+mj-lt"/>
                <a:cs typeface="Arial" panose="020B0604020202020204" pitchFamily="34" charset="0"/>
              </a:rPr>
              <a:t>US</a:t>
            </a:r>
            <a:r>
              <a:rPr lang="de-DE" altLang="de-DE" sz="1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800" dirty="0">
                <a:latin typeface="+mj-lt"/>
                <a:cs typeface="Arial" panose="020B0604020202020204" pitchFamily="34" charset="0"/>
              </a:rPr>
              <a:t>(gray scale + DDS / CDS)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4127" y="5545568"/>
            <a:ext cx="4243370" cy="2585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200" b="1" baseline="30000" dirty="0">
                <a:latin typeface="+mj-lt"/>
                <a:cs typeface="Arial" charset="0"/>
              </a:rPr>
              <a:t>x1 </a:t>
            </a:r>
            <a:r>
              <a:rPr lang="en-US" sz="1200" b="1" dirty="0">
                <a:latin typeface="+mj-lt"/>
                <a:cs typeface="Arial" charset="0"/>
              </a:rPr>
              <a:t>or KUB (+ </a:t>
            </a:r>
            <a:r>
              <a:rPr lang="en-US" sz="1200" dirty="0">
                <a:latin typeface="+mj-lt"/>
                <a:cs typeface="Arial" charset="0"/>
              </a:rPr>
              <a:t>adapted </a:t>
            </a:r>
            <a:r>
              <a:rPr lang="en-US" sz="1200" b="1" dirty="0">
                <a:latin typeface="+mj-lt"/>
                <a:cs typeface="Arial" charset="0"/>
              </a:rPr>
              <a:t>IVU, </a:t>
            </a:r>
            <a:r>
              <a:rPr lang="en-US" sz="1200" dirty="0">
                <a:latin typeface="+mj-lt"/>
                <a:cs typeface="Arial" charset="0"/>
              </a:rPr>
              <a:t>particularly if low-dose CT unavailable) </a:t>
            </a:r>
            <a:endParaRPr lang="de-DE" sz="1200" dirty="0">
              <a:latin typeface="+mj-lt"/>
              <a:cs typeface="Arial" charset="0"/>
            </a:endParaRP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 flipH="1">
            <a:off x="6442249" y="3020809"/>
            <a:ext cx="1547927" cy="1429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rot="240000">
            <a:off x="5318125" y="1711326"/>
            <a:ext cx="565150" cy="341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 flipH="1">
            <a:off x="2139951" y="1622425"/>
            <a:ext cx="1795463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68638" y="2452689"/>
            <a:ext cx="1092200" cy="376237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latin typeface="+mj-lt"/>
                <a:cs typeface="Arial" charset="0"/>
              </a:rPr>
              <a:t>positive</a:t>
            </a:r>
          </a:p>
        </p:txBody>
      </p:sp>
      <p:sp>
        <p:nvSpPr>
          <p:cNvPr id="27657" name="Text Box 20"/>
          <p:cNvSpPr txBox="1">
            <a:spLocks noChangeArrowheads="1"/>
          </p:cNvSpPr>
          <p:nvPr/>
        </p:nvSpPr>
        <p:spPr bwMode="auto">
          <a:xfrm>
            <a:off x="560388" y="2111375"/>
            <a:ext cx="2089150" cy="596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</a:rPr>
              <a:t>negative + </a:t>
            </a:r>
            <a:r>
              <a:rPr lang="en-US" altLang="de-DE" sz="1800" b="1" dirty="0">
                <a:latin typeface="+mj-lt"/>
                <a:sym typeface="Wingdings 3" panose="05040102010807070707" pitchFamily="18" charset="2"/>
              </a:rPr>
              <a:t>low clinical suspicion</a:t>
            </a:r>
          </a:p>
        </p:txBody>
      </p:sp>
      <p:sp>
        <p:nvSpPr>
          <p:cNvPr id="27658" name="Line 21"/>
          <p:cNvSpPr>
            <a:spLocks noChangeShapeType="1"/>
          </p:cNvSpPr>
          <p:nvPr/>
        </p:nvSpPr>
        <p:spPr bwMode="auto">
          <a:xfrm>
            <a:off x="5902326" y="1622426"/>
            <a:ext cx="1636713" cy="366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7659" name="Line 23"/>
          <p:cNvSpPr>
            <a:spLocks noChangeShapeType="1"/>
          </p:cNvSpPr>
          <p:nvPr/>
        </p:nvSpPr>
        <p:spPr bwMode="auto">
          <a:xfrm rot="60000" flipH="1">
            <a:off x="3810000" y="1684339"/>
            <a:ext cx="850900" cy="661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7660" name="Line 25"/>
          <p:cNvSpPr>
            <a:spLocks noChangeShapeType="1"/>
          </p:cNvSpPr>
          <p:nvPr/>
        </p:nvSpPr>
        <p:spPr bwMode="auto">
          <a:xfrm flipH="1">
            <a:off x="1177635" y="2811463"/>
            <a:ext cx="290" cy="7937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7661" name="Text Box 37"/>
          <p:cNvSpPr txBox="1">
            <a:spLocks noChangeArrowheads="1"/>
          </p:cNvSpPr>
          <p:nvPr/>
        </p:nvSpPr>
        <p:spPr bwMode="auto">
          <a:xfrm>
            <a:off x="239137" y="5825829"/>
            <a:ext cx="6275963" cy="276999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 baseline="30000" dirty="0">
                <a:latin typeface="+mj-lt"/>
                <a:cs typeface="Arial" panose="020B0604020202020204" pitchFamily="34" charset="0"/>
              </a:rPr>
              <a:t>x2 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potentially </a:t>
            </a:r>
            <a:r>
              <a:rPr lang="en-US" altLang="de-DE" sz="1200" b="1" dirty="0">
                <a:latin typeface="+mj-lt"/>
                <a:cs typeface="Arial" panose="020B0604020202020204" pitchFamily="34" charset="0"/>
              </a:rPr>
              <a:t>contrast-enhanced CT-urography, 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if other </a:t>
            </a:r>
            <a:r>
              <a:rPr lang="en-US" altLang="de-DE" sz="1200" dirty="0" err="1">
                <a:latin typeface="+mj-lt"/>
                <a:cs typeface="Arial" panose="020B0604020202020204" pitchFamily="34" charset="0"/>
              </a:rPr>
              <a:t>DDx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 or complication</a:t>
            </a:r>
            <a:r>
              <a:rPr lang="en-US" altLang="de-DE" sz="1200" b="1" dirty="0">
                <a:latin typeface="+mj-lt"/>
                <a:cs typeface="Arial" panose="020B0604020202020204" pitchFamily="34" charset="0"/>
              </a:rPr>
              <a:t>; MRU in selected cases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 </a:t>
            </a:r>
            <a:endParaRPr lang="de-DE" altLang="de-DE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022151" y="2077782"/>
            <a:ext cx="2327274" cy="89563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b="1">
                <a:latin typeface="+mj-lt"/>
                <a:cs typeface="Arial" charset="0"/>
              </a:rPr>
              <a:t>inconclusive US </a:t>
            </a:r>
          </a:p>
          <a:p>
            <a:pPr algn="ctr" eaLnBrk="1" hangingPunct="1">
              <a:defRPr/>
            </a:pPr>
            <a:r>
              <a:rPr lang="en-US" b="1">
                <a:latin typeface="+mj-lt"/>
                <a:cs typeface="Arial" charset="0"/>
              </a:rPr>
              <a:t>US non-diagnostic</a:t>
            </a:r>
          </a:p>
          <a:p>
            <a:pPr algn="ctr" eaLnBrk="1" hangingPunct="1">
              <a:defRPr/>
            </a:pPr>
            <a:r>
              <a:rPr lang="en-US" b="1">
                <a:latin typeface="+mj-lt"/>
                <a:cs typeface="Arial" charset="0"/>
              </a:rPr>
              <a:t>mismatch US &amp; clinics</a:t>
            </a:r>
          </a:p>
        </p:txBody>
      </p:sp>
      <p:sp>
        <p:nvSpPr>
          <p:cNvPr id="27663" name="Text Box 20"/>
          <p:cNvSpPr txBox="1">
            <a:spLocks noChangeArrowheads="1"/>
          </p:cNvSpPr>
          <p:nvPr/>
        </p:nvSpPr>
        <p:spPr bwMode="auto">
          <a:xfrm>
            <a:off x="5173663" y="2119332"/>
            <a:ext cx="1341437" cy="81253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</a:rPr>
              <a:t>negative +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sym typeface="Wingdings 3" panose="05040102010807070707" pitchFamily="18" charset="2"/>
              </a:rPr>
              <a:t>high</a:t>
            </a:r>
            <a:r>
              <a:rPr lang="en-US" altLang="de-DE" sz="1800" dirty="0">
                <a:latin typeface="+mj-lt"/>
                <a:sym typeface="Wingdings 3" panose="05040102010807070707" pitchFamily="18" charset="2"/>
              </a:rPr>
              <a:t> </a:t>
            </a:r>
            <a:r>
              <a:rPr lang="en-US" altLang="de-DE" sz="1800" b="1" dirty="0">
                <a:latin typeface="+mj-lt"/>
                <a:sym typeface="Wingdings 3" panose="05040102010807070707" pitchFamily="18" charset="2"/>
              </a:rPr>
              <a:t>clinical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sym typeface="Wingdings 3" panose="05040102010807070707" pitchFamily="18" charset="2"/>
              </a:rPr>
              <a:t>suspicion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26004" y="3731183"/>
            <a:ext cx="703262" cy="376237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latin typeface="+mj-lt"/>
                <a:cs typeface="Arial" charset="0"/>
              </a:rPr>
              <a:t>Stop</a:t>
            </a:r>
            <a:endParaRPr lang="en-US" sz="1400">
              <a:latin typeface="+mj-lt"/>
              <a:cs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206876" y="4602163"/>
            <a:ext cx="3522663" cy="4318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1200">
                <a:latin typeface="+mj-lt"/>
                <a:cs typeface="Arial" charset="0"/>
              </a:rPr>
              <a:t>uro-CT </a:t>
            </a:r>
            <a:r>
              <a:rPr lang="en-US" sz="1200" b="1" baseline="30000">
                <a:latin typeface="+mj-lt"/>
                <a:cs typeface="Arial" charset="0"/>
              </a:rPr>
              <a:t>x1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200">
                <a:latin typeface="+mj-lt"/>
                <a:cs typeface="Arial" charset="0"/>
              </a:rPr>
              <a:t>(ultra-)low dose + unenhanced</a:t>
            </a:r>
            <a:r>
              <a:rPr lang="en-US" sz="1200" b="1">
                <a:latin typeface="+mj-lt"/>
                <a:cs typeface="Arial" charset="0"/>
              </a:rPr>
              <a:t> </a:t>
            </a:r>
            <a:r>
              <a:rPr lang="en-US" sz="1200" b="1" baseline="30000">
                <a:latin typeface="+mj-lt"/>
                <a:cs typeface="Arial" charset="0"/>
              </a:rPr>
              <a:t>x2</a:t>
            </a:r>
          </a:p>
        </p:txBody>
      </p:sp>
      <p:sp>
        <p:nvSpPr>
          <p:cNvPr id="27666" name="Line 25"/>
          <p:cNvSpPr>
            <a:spLocks noChangeShapeType="1"/>
          </p:cNvSpPr>
          <p:nvPr/>
        </p:nvSpPr>
        <p:spPr bwMode="auto">
          <a:xfrm>
            <a:off x="3380192" y="2880869"/>
            <a:ext cx="8226" cy="129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7667" name="Line 25"/>
          <p:cNvSpPr>
            <a:spLocks noChangeShapeType="1"/>
          </p:cNvSpPr>
          <p:nvPr/>
        </p:nvSpPr>
        <p:spPr bwMode="auto">
          <a:xfrm>
            <a:off x="3833813" y="2871788"/>
            <a:ext cx="1435100" cy="15430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7668" name="Rectangle 27"/>
          <p:cNvSpPr>
            <a:spLocks noChangeArrowheads="1"/>
          </p:cNvSpPr>
          <p:nvPr/>
        </p:nvSpPr>
        <p:spPr bwMode="auto">
          <a:xfrm>
            <a:off x="3581664" y="3190905"/>
            <a:ext cx="2130689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de-DE" sz="1200" dirty="0">
                <a:latin typeface="+mj-lt"/>
                <a:sym typeface="Wingdings" panose="05000000000000000000" pitchFamily="2" charset="2"/>
              </a:rPr>
              <a:t>only 2</a:t>
            </a:r>
            <a:r>
              <a:rPr lang="en-US" altLang="de-DE" sz="1200" baseline="30000" dirty="0">
                <a:latin typeface="+mj-lt"/>
                <a:sym typeface="Wingdings" panose="05000000000000000000" pitchFamily="2" charset="2"/>
              </a:rPr>
              <a:t>nd</a:t>
            </a:r>
            <a:r>
              <a:rPr lang="en-US" altLang="de-DE" sz="1200" dirty="0">
                <a:latin typeface="+mj-lt"/>
                <a:sym typeface="Wingdings" panose="05000000000000000000" pitchFamily="2" charset="2"/>
              </a:rPr>
              <a:t> signs +  no stone visible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de-DE" sz="1200" dirty="0">
                <a:latin typeface="+mj-lt"/>
                <a:sym typeface="Wingdings" panose="05000000000000000000" pitchFamily="2" charset="2"/>
              </a:rPr>
              <a:t>or before intervention, if therapeutically necessary</a:t>
            </a:r>
          </a:p>
        </p:txBody>
      </p:sp>
      <p:sp>
        <p:nvSpPr>
          <p:cNvPr id="27669" name="Line 6"/>
          <p:cNvSpPr>
            <a:spLocks noChangeShapeType="1"/>
          </p:cNvSpPr>
          <p:nvPr/>
        </p:nvSpPr>
        <p:spPr bwMode="auto">
          <a:xfrm rot="240000">
            <a:off x="5784851" y="2978150"/>
            <a:ext cx="119063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7670" name="Rectangle 29"/>
          <p:cNvSpPr>
            <a:spLocks noChangeArrowheads="1"/>
          </p:cNvSpPr>
          <p:nvPr/>
        </p:nvSpPr>
        <p:spPr bwMode="auto">
          <a:xfrm>
            <a:off x="5172075" y="5137150"/>
            <a:ext cx="2533066" cy="24622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b="1">
                <a:latin typeface="+mj-lt"/>
              </a:rPr>
              <a:t>+ KUB (± IVU)</a:t>
            </a:r>
            <a:r>
              <a:rPr lang="en-US" altLang="de-DE" sz="1000">
                <a:latin typeface="+mj-lt"/>
              </a:rPr>
              <a:t> </a:t>
            </a:r>
            <a:r>
              <a:rPr lang="en-US" altLang="de-DE" sz="1000">
                <a:solidFill>
                  <a:srgbClr val="4D4D4D"/>
                </a:solidFill>
                <a:latin typeface="+mj-lt"/>
              </a:rPr>
              <a:t>before intervention / lithotripsy</a:t>
            </a:r>
            <a:endParaRPr lang="de-DE" altLang="de-DE" sz="1000" b="1">
              <a:solidFill>
                <a:srgbClr val="4D4D4D"/>
              </a:solidFill>
              <a:latin typeface="+mj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077" y="4847937"/>
            <a:ext cx="2300288" cy="436563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30225">
              <a:lnSpc>
                <a:spcPct val="90000"/>
              </a:lnSpc>
              <a:defRPr/>
            </a:pPr>
            <a:r>
              <a:rPr lang="en-US" sz="1200" b="1">
                <a:solidFill>
                  <a:srgbClr val="4D4D4D"/>
                </a:solidFill>
                <a:latin typeface="+mj-lt"/>
                <a:cs typeface="Arial" charset="0"/>
              </a:rPr>
              <a:t>potentially + KUB for</a:t>
            </a:r>
          </a:p>
          <a:p>
            <a:pPr defTabSz="530225">
              <a:lnSpc>
                <a:spcPct val="80000"/>
              </a:lnSpc>
              <a:defRPr/>
            </a:pPr>
            <a:r>
              <a:rPr lang="en-US" sz="1400">
                <a:solidFill>
                  <a:srgbClr val="4D4D4D"/>
                </a:solidFill>
                <a:latin typeface="+mj-lt"/>
                <a:cs typeface="Arial" charset="0"/>
              </a:rPr>
              <a:t>   </a:t>
            </a:r>
            <a:r>
              <a:rPr lang="en-US" sz="1000">
                <a:solidFill>
                  <a:srgbClr val="4D4D4D"/>
                </a:solidFill>
                <a:latin typeface="+mj-lt"/>
                <a:cs typeface="Arial" charset="0"/>
              </a:rPr>
              <a:t>confirmation, for treatment…</a:t>
            </a:r>
            <a:endParaRPr lang="de-DE" sz="100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56739" y="4204857"/>
            <a:ext cx="1766887" cy="51435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b="1" dirty="0">
                <a:latin typeface="+mj-lt"/>
                <a:cs typeface="Arial" charset="0"/>
              </a:rPr>
              <a:t>follow-up </a:t>
            </a:r>
            <a:r>
              <a:rPr lang="en-US" sz="1400" dirty="0">
                <a:latin typeface="+mj-lt"/>
                <a:cs typeface="Arial" charset="0"/>
              </a:rPr>
              <a:t>after/ /during treatment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29425" y="1370014"/>
            <a:ext cx="876300" cy="293687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400" b="1" dirty="0">
                <a:latin typeface="+mj-lt"/>
                <a:cs typeface="Arial" charset="0"/>
              </a:rPr>
              <a:t>+ KUB*</a:t>
            </a:r>
            <a:r>
              <a:rPr lang="en-US" sz="1400" b="1" baseline="30000" dirty="0">
                <a:latin typeface="+mj-lt"/>
                <a:cs typeface="Arial" charset="0"/>
              </a:rPr>
              <a:t>3</a:t>
            </a:r>
            <a:endParaRPr lang="de-DE" sz="1200" baseline="30000" dirty="0">
              <a:latin typeface="+mj-lt"/>
              <a:cs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871855" y="-886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2009; 39: 891–898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0" y="6436489"/>
            <a:ext cx="9890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</a:t>
            </a:r>
            <a:r>
              <a:rPr lang="en-GB" sz="1000" b="1" i="1" dirty="0"/>
              <a:t>, </a:t>
            </a:r>
            <a:r>
              <a:rPr lang="en-GB" sz="1000" dirty="0" err="1"/>
              <a:t>uro</a:t>
            </a:r>
            <a:r>
              <a:rPr lang="en-GB" sz="1000" dirty="0"/>
              <a:t>-CT = urinary tract computed tomography, CDS = colour Doppler sonography, DDS = duplex Doppler sonography, </a:t>
            </a:r>
            <a:r>
              <a:rPr lang="en-GB" sz="1000" dirty="0" err="1"/>
              <a:t>DDx</a:t>
            </a:r>
            <a:r>
              <a:rPr lang="en-GB" sz="1000" dirty="0"/>
              <a:t> = differential diagnosis, IVU = intravenous urography, KUB = Kidney Ureter Bladder radiograph, MRU = magnetic resonance urography, US = ultrasound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39167" y="6091744"/>
            <a:ext cx="9375095" cy="2585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200" b="1" baseline="30000" dirty="0">
                <a:latin typeface="+mj-lt"/>
                <a:cs typeface="Arial" charset="0"/>
              </a:rPr>
              <a:t>x3</a:t>
            </a:r>
            <a:r>
              <a:rPr lang="en-US" sz="1200" b="1" dirty="0">
                <a:latin typeface="+mj-lt"/>
                <a:cs typeface="Arial" charset="0"/>
              </a:rPr>
              <a:t> KUB </a:t>
            </a:r>
            <a:r>
              <a:rPr lang="en-US" sz="1200" dirty="0">
                <a:latin typeface="+mj-lt"/>
                <a:cs typeface="Arial" charset="0"/>
              </a:rPr>
              <a:t>for confirmation, planning radiographically guided  lithotripsy, potentially for localization &amp; depiction of ureteric stones </a:t>
            </a:r>
            <a:endParaRPr lang="de-DE" sz="1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79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4874" y="232787"/>
            <a:ext cx="9053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+mj-lt"/>
                <a:cs typeface="Arial" panose="020B0604020202020204" pitchFamily="34" charset="0"/>
              </a:rPr>
              <a:t>Imaging algorithm for </a:t>
            </a:r>
            <a:r>
              <a:rPr lang="en-US" altLang="de-DE" dirty="0" err="1">
                <a:latin typeface="+mj-lt"/>
                <a:cs typeface="Arial" panose="020B0604020202020204" pitchFamily="34" charset="0"/>
              </a:rPr>
              <a:t>haematuria</a:t>
            </a:r>
            <a:r>
              <a:rPr lang="en-US" altLang="de-DE" dirty="0">
                <a:latin typeface="+mj-lt"/>
                <a:cs typeface="Arial" panose="020B0604020202020204" pitchFamily="34" charset="0"/>
              </a:rPr>
              <a:t> in infants &amp; children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8962" y="1577025"/>
            <a:ext cx="2233613" cy="614362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defTabSz="450850">
              <a:lnSpc>
                <a:spcPct val="90000"/>
              </a:lnSpc>
              <a:defRPr/>
            </a:pPr>
            <a:r>
              <a:rPr lang="en-US" sz="1200" dirty="0">
                <a:latin typeface="+mj-lt"/>
                <a:cs typeface="Arial" charset="0"/>
              </a:rPr>
              <a:t>abscess, </a:t>
            </a:r>
            <a:r>
              <a:rPr lang="en-US" sz="1200" dirty="0" err="1">
                <a:latin typeface="+mj-lt"/>
                <a:cs typeface="Arial" charset="0"/>
              </a:rPr>
              <a:t>pyohydronephrosis</a:t>
            </a:r>
            <a:r>
              <a:rPr lang="en-US" sz="1200" dirty="0">
                <a:latin typeface="+mj-lt"/>
                <a:cs typeface="Arial" charset="0"/>
              </a:rPr>
              <a:t>,</a:t>
            </a:r>
          </a:p>
          <a:p>
            <a:pPr marL="182563" indent="-182563" defTabSz="450850">
              <a:lnSpc>
                <a:spcPct val="90000"/>
              </a:lnSpc>
              <a:defRPr/>
            </a:pPr>
            <a:r>
              <a:rPr lang="en-US" sz="1200" dirty="0">
                <a:latin typeface="+mj-lt"/>
                <a:cs typeface="Arial" charset="0"/>
              </a:rPr>
              <a:t>severe </a:t>
            </a:r>
            <a:r>
              <a:rPr lang="en-US" sz="1200" dirty="0" err="1">
                <a:latin typeface="+mj-lt"/>
                <a:cs typeface="Arial" charset="0"/>
              </a:rPr>
              <a:t>haemorrhage</a:t>
            </a:r>
            <a:r>
              <a:rPr lang="en-US" sz="1200" dirty="0">
                <a:latin typeface="+mj-lt"/>
                <a:cs typeface="Arial" charset="0"/>
              </a:rPr>
              <a:t> …</a:t>
            </a:r>
          </a:p>
          <a:p>
            <a:pPr marL="182563" indent="-182563" defTabSz="450850">
              <a:defRPr/>
            </a:pPr>
            <a:r>
              <a:rPr lang="en-US" sz="1200" dirty="0">
                <a:latin typeface="+mj-lt"/>
                <a:cs typeface="Arial" charset="0"/>
                <a:sym typeface="Wingdings" pitchFamily="2" charset="2"/>
              </a:rPr>
              <a:t>		</a:t>
            </a:r>
            <a:r>
              <a:rPr lang="en-US" sz="1200" b="1" dirty="0">
                <a:latin typeface="+mj-lt"/>
                <a:cs typeface="Arial" charset="0"/>
                <a:sym typeface="Wingdings" pitchFamily="2" charset="2"/>
              </a:rPr>
              <a:t></a:t>
            </a:r>
            <a:r>
              <a:rPr lang="en-US" sz="1200" b="1" dirty="0">
                <a:latin typeface="+mj-lt"/>
                <a:cs typeface="Arial" charset="0"/>
              </a:rPr>
              <a:t> intervention </a:t>
            </a:r>
            <a:r>
              <a:rPr lang="de-DE" sz="1200" b="1" dirty="0">
                <a:latin typeface="+mj-lt"/>
                <a:cs typeface="Arial" charset="0"/>
              </a:rPr>
              <a:t>*</a:t>
            </a:r>
            <a:r>
              <a:rPr lang="de-DE" sz="1200" b="1" baseline="30000" dirty="0">
                <a:latin typeface="+mj-lt"/>
                <a:cs typeface="Arial" charset="0"/>
              </a:rPr>
              <a:t>4</a:t>
            </a:r>
            <a:r>
              <a:rPr lang="de-DE" sz="1200" dirty="0">
                <a:latin typeface="+mj-lt"/>
                <a:cs typeface="Arial" charset="0"/>
              </a:rPr>
              <a:t> 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040438" y="2027666"/>
            <a:ext cx="86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3314" y="1871297"/>
            <a:ext cx="2033588" cy="322263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1600" b="1" dirty="0">
                <a:latin typeface="+mj-lt"/>
                <a:cs typeface="Arial" charset="0"/>
              </a:rPr>
              <a:t>US + DDS/(a)CDS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rot="240000">
            <a:off x="4838214" y="3082085"/>
            <a:ext cx="41731" cy="4835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H="1">
            <a:off x="2463142" y="2283606"/>
            <a:ext cx="2090737" cy="452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93749" y="2722856"/>
            <a:ext cx="1143000" cy="31432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latin typeface="+mj-lt"/>
                <a:cs typeface="Arial" charset="0"/>
              </a:rPr>
              <a:t>US normal</a:t>
            </a:r>
          </a:p>
        </p:txBody>
      </p:sp>
      <p:sp>
        <p:nvSpPr>
          <p:cNvPr id="26633" name="Text Box 15"/>
          <p:cNvSpPr txBox="1">
            <a:spLocks noChangeArrowheads="1"/>
          </p:cNvSpPr>
          <p:nvPr/>
        </p:nvSpPr>
        <p:spPr bwMode="auto">
          <a:xfrm>
            <a:off x="5986903" y="5597653"/>
            <a:ext cx="3719806" cy="38779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42925" indent="-542925" defTabSz="1839913" eaLnBrk="0" hangingPunct="0">
              <a:spcBef>
                <a:spcPct val="20000"/>
              </a:spcBef>
              <a:buChar char="•"/>
              <a:tabLst>
                <a:tab pos="313531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1839913" eaLnBrk="0" hangingPunct="0">
              <a:spcBef>
                <a:spcPct val="20000"/>
              </a:spcBef>
              <a:buChar char="–"/>
              <a:tabLst>
                <a:tab pos="313531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1839913" eaLnBrk="0" hangingPunct="0">
              <a:spcBef>
                <a:spcPct val="20000"/>
              </a:spcBef>
              <a:buChar char="•"/>
              <a:tabLst>
                <a:tab pos="313531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1839913" eaLnBrk="0" hangingPunct="0">
              <a:spcBef>
                <a:spcPct val="20000"/>
              </a:spcBef>
              <a:buChar char="–"/>
              <a:tabLst>
                <a:tab pos="31353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1839913" eaLnBrk="0" hangingPunct="0">
              <a:spcBef>
                <a:spcPct val="20000"/>
              </a:spcBef>
              <a:buChar char="»"/>
              <a:tabLst>
                <a:tab pos="31353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1839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353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1839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353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1839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353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1839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3531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DE" altLang="de-DE" sz="1200" b="1" baseline="30000" dirty="0">
                <a:latin typeface="+mj-lt"/>
                <a:cs typeface="Arial" panose="020B0604020202020204" pitchFamily="34" charset="0"/>
              </a:rPr>
              <a:t>*4</a:t>
            </a:r>
            <a:r>
              <a:rPr lang="de-DE" altLang="de-DE" sz="1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sz="1200" b="1" dirty="0">
                <a:latin typeface="+mj-lt"/>
                <a:cs typeface="Arial" panose="020B0604020202020204" pitchFamily="34" charset="0"/>
              </a:rPr>
              <a:t>DD: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sz="1200" dirty="0" err="1">
                <a:latin typeface="+mj-lt"/>
                <a:cs typeface="Arial" panose="020B0604020202020204" pitchFamily="34" charset="0"/>
              </a:rPr>
              <a:t>tumour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de-DE" sz="1200" dirty="0" err="1">
                <a:latin typeface="+mj-lt"/>
                <a:cs typeface="Arial" panose="020B0604020202020204" pitchFamily="34" charset="0"/>
              </a:rPr>
              <a:t>haemorrhage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, complicated UTI 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r>
              <a:rPr lang="en-US" altLang="de-DE" sz="1200" dirty="0">
                <a:latin typeface="+mj-lt"/>
                <a:cs typeface="Arial" panose="020B0604020202020204" pitchFamily="34" charset="0"/>
              </a:rPr>
              <a:t>         e.g., XPN, Tbc, abscess  </a:t>
            </a:r>
            <a:r>
              <a:rPr lang="de-DE" altLang="de-DE" sz="1200" dirty="0">
                <a:latin typeface="+mj-lt"/>
                <a:cs typeface="Arial" panose="020B0604020202020204" pitchFamily="34" charset="0"/>
              </a:rPr>
              <a:t>→ MRI/CT</a:t>
            </a:r>
            <a:endParaRPr lang="en-US" altLang="de-DE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65212" y="2565694"/>
            <a:ext cx="1714500" cy="31432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latin typeface="+mj-lt"/>
                <a:cs typeface="Arial" charset="0"/>
              </a:rPr>
              <a:t>diagnosis</a:t>
            </a:r>
            <a:r>
              <a:rPr lang="en-US" sz="1400">
                <a:latin typeface="+mj-lt"/>
                <a:cs typeface="Arial" charset="0"/>
              </a:rPr>
              <a:t> </a:t>
            </a:r>
            <a:r>
              <a:rPr lang="en-US" sz="1400" b="1">
                <a:latin typeface="+mj-lt"/>
                <a:cs typeface="Arial" charset="0"/>
              </a:rPr>
              <a:t>evident</a:t>
            </a:r>
            <a:endParaRPr lang="en-US" sz="1400">
              <a:latin typeface="+mj-lt"/>
              <a:cs typeface="Arial" charset="0"/>
            </a:endParaRPr>
          </a:p>
        </p:txBody>
      </p:sp>
      <p:sp>
        <p:nvSpPr>
          <p:cNvPr id="26635" name="Line 21"/>
          <p:cNvSpPr>
            <a:spLocks noChangeShapeType="1"/>
          </p:cNvSpPr>
          <p:nvPr/>
        </p:nvSpPr>
        <p:spPr bwMode="auto">
          <a:xfrm>
            <a:off x="5208809" y="2275449"/>
            <a:ext cx="1635125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6636" name="Line 22"/>
          <p:cNvSpPr>
            <a:spLocks noChangeShapeType="1"/>
          </p:cNvSpPr>
          <p:nvPr/>
        </p:nvSpPr>
        <p:spPr bwMode="auto">
          <a:xfrm flipV="1">
            <a:off x="6178550" y="3173413"/>
            <a:ext cx="1697038" cy="7429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6637" name="Line 23"/>
          <p:cNvSpPr>
            <a:spLocks noChangeShapeType="1"/>
          </p:cNvSpPr>
          <p:nvPr/>
        </p:nvSpPr>
        <p:spPr bwMode="auto">
          <a:xfrm rot="60000">
            <a:off x="4858899" y="2238938"/>
            <a:ext cx="12700" cy="442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6638" name="Line 25"/>
          <p:cNvSpPr>
            <a:spLocks noChangeShapeType="1"/>
          </p:cNvSpPr>
          <p:nvPr/>
        </p:nvSpPr>
        <p:spPr bwMode="auto">
          <a:xfrm>
            <a:off x="1431486" y="2923321"/>
            <a:ext cx="0" cy="45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528639" y="1065411"/>
            <a:ext cx="3529013" cy="506413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>
                <a:latin typeface="+mj-lt"/>
                <a:cs typeface="Arial" charset="0"/>
              </a:rPr>
              <a:t>Clinical &amp; laboratory evaluation * </a:t>
            </a:r>
          </a:p>
          <a:p>
            <a:pPr>
              <a:defRPr/>
            </a:pPr>
            <a:r>
              <a:rPr lang="en-US" sz="1200">
                <a:latin typeface="+mj-lt"/>
                <a:cs typeface="Arial" charset="0"/>
              </a:rPr>
              <a:t>= </a:t>
            </a:r>
            <a:r>
              <a:rPr lang="en-US" sz="1400">
                <a:latin typeface="+mj-lt"/>
                <a:cs typeface="Arial" charset="0"/>
              </a:rPr>
              <a:t>presumable diagnosis </a:t>
            </a:r>
            <a:r>
              <a:rPr lang="en-US" sz="1200">
                <a:latin typeface="+mj-lt"/>
                <a:cs typeface="Arial" charset="0"/>
              </a:rPr>
              <a:t>in most situations</a:t>
            </a:r>
          </a:p>
        </p:txBody>
      </p:sp>
      <p:sp>
        <p:nvSpPr>
          <p:cNvPr id="26640" name="Text Box 29"/>
          <p:cNvSpPr txBox="1">
            <a:spLocks noChangeArrowheads="1"/>
          </p:cNvSpPr>
          <p:nvPr/>
        </p:nvSpPr>
        <p:spPr bwMode="auto">
          <a:xfrm>
            <a:off x="5972836" y="4804605"/>
            <a:ext cx="3722468" cy="25853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DE" altLang="de-DE" sz="1200" b="1" baseline="30000" dirty="0">
                <a:latin typeface="+mj-lt"/>
                <a:cs typeface="Arial" panose="020B0604020202020204" pitchFamily="34" charset="0"/>
              </a:rPr>
              <a:t>*2</a:t>
            </a:r>
            <a:r>
              <a:rPr lang="de-DE" altLang="de-DE" sz="1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see respective dedicated imaging algorithm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6092825" y="3442145"/>
            <a:ext cx="3079750" cy="4984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65113">
              <a:spcBef>
                <a:spcPct val="50000"/>
              </a:spcBef>
              <a:tabLst>
                <a:tab pos="182563" algn="l"/>
              </a:tabLst>
              <a:defRPr/>
            </a:pPr>
            <a:r>
              <a:rPr lang="en-US" sz="1400" b="1">
                <a:latin typeface="+mj-lt"/>
                <a:cs typeface="Arial" charset="0"/>
              </a:rPr>
              <a:t>potentially further imaging</a:t>
            </a:r>
            <a:r>
              <a:rPr lang="en-US" sz="1200">
                <a:latin typeface="+mj-lt"/>
                <a:cs typeface="Arial" charset="0"/>
              </a:rPr>
              <a:t> </a:t>
            </a:r>
          </a:p>
          <a:p>
            <a:pPr defTabSz="265113">
              <a:lnSpc>
                <a:spcPct val="50000"/>
              </a:lnSpc>
              <a:spcBef>
                <a:spcPct val="50000"/>
              </a:spcBef>
              <a:tabLst>
                <a:tab pos="182563" algn="l"/>
              </a:tabLst>
              <a:defRPr/>
            </a:pPr>
            <a:r>
              <a:rPr lang="en-US" sz="1200">
                <a:latin typeface="+mj-lt"/>
                <a:cs typeface="Arial" charset="0"/>
              </a:rPr>
              <a:t>	depending on clinical course &amp; query*</a:t>
            </a:r>
            <a:r>
              <a:rPr lang="en-US" sz="1200" baseline="30000">
                <a:latin typeface="+mj-lt"/>
                <a:cs typeface="Arial" charset="0"/>
              </a:rPr>
              <a:t>3</a:t>
            </a:r>
            <a:r>
              <a:rPr lang="en-US" sz="1200">
                <a:latin typeface="+mj-lt"/>
                <a:cs typeface="Arial" charset="0"/>
              </a:rPr>
              <a:t> </a:t>
            </a:r>
            <a:endParaRPr lang="de-DE" sz="1400" b="1" baseline="30000">
              <a:latin typeface="+mj-lt"/>
              <a:cs typeface="Arial" charset="0"/>
            </a:endParaRPr>
          </a:p>
        </p:txBody>
      </p:sp>
      <p:sp>
        <p:nvSpPr>
          <p:cNvPr id="26642" name="Line 39"/>
          <p:cNvSpPr>
            <a:spLocks noChangeShapeType="1"/>
          </p:cNvSpPr>
          <p:nvPr/>
        </p:nvSpPr>
        <p:spPr bwMode="auto">
          <a:xfrm rot="300000">
            <a:off x="4846920" y="1255699"/>
            <a:ext cx="46449" cy="5535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6643" name="Line 42"/>
          <p:cNvSpPr>
            <a:spLocks noChangeShapeType="1"/>
          </p:cNvSpPr>
          <p:nvPr/>
        </p:nvSpPr>
        <p:spPr bwMode="auto">
          <a:xfrm rot="120000">
            <a:off x="8062938" y="3008004"/>
            <a:ext cx="14288" cy="411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>
              <a:latin typeface="+mj-lt"/>
            </a:endParaRPr>
          </a:p>
        </p:txBody>
      </p:sp>
      <p:sp>
        <p:nvSpPr>
          <p:cNvPr id="26644" name="Rectangle 45"/>
          <p:cNvSpPr>
            <a:spLocks noChangeArrowheads="1"/>
          </p:cNvSpPr>
          <p:nvPr/>
        </p:nvSpPr>
        <p:spPr bwMode="auto">
          <a:xfrm>
            <a:off x="3275226" y="1573643"/>
            <a:ext cx="1314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+ basic imaging:</a:t>
            </a:r>
            <a:endParaRPr lang="de-DE" altLang="de-DE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82378" y="4819949"/>
            <a:ext cx="5503947" cy="643894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00113">
              <a:lnSpc>
                <a:spcPct val="70000"/>
              </a:lnSpc>
              <a:spcBef>
                <a:spcPct val="50000"/>
              </a:spcBef>
              <a:defRPr/>
            </a:pPr>
            <a:r>
              <a:rPr lang="de-DE" sz="1400" b="1" baseline="30000" dirty="0">
                <a:latin typeface="+mj-lt"/>
                <a:cs typeface="Arial" charset="0"/>
              </a:rPr>
              <a:t>*</a:t>
            </a:r>
            <a:r>
              <a:rPr lang="en-US" sz="1400" b="1" baseline="30000" dirty="0">
                <a:latin typeface="+mj-lt"/>
                <a:cs typeface="Arial" charset="0"/>
              </a:rPr>
              <a:t>1</a:t>
            </a: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400" b="1" dirty="0">
                <a:latin typeface="+mj-lt"/>
                <a:cs typeface="Arial" charset="0"/>
              </a:rPr>
              <a:t>Examples:</a:t>
            </a:r>
            <a:r>
              <a:rPr lang="en-US" sz="1400" dirty="0">
                <a:latin typeface="+mj-lt"/>
                <a:cs typeface="Arial" charset="0"/>
              </a:rPr>
              <a:t> </a:t>
            </a:r>
            <a:r>
              <a:rPr lang="en-US" sz="1200" dirty="0">
                <a:latin typeface="+mj-lt"/>
                <a:cs typeface="Arial" charset="0"/>
              </a:rPr>
              <a:t>UTI, UPJO, VUR, MU,  </a:t>
            </a:r>
            <a:r>
              <a:rPr lang="en-US" sz="1200" dirty="0" err="1">
                <a:latin typeface="+mj-lt"/>
                <a:cs typeface="Arial" charset="0"/>
              </a:rPr>
              <a:t>urolithiasis</a:t>
            </a:r>
            <a:r>
              <a:rPr lang="en-US" sz="1200" dirty="0">
                <a:latin typeface="+mj-lt"/>
                <a:cs typeface="Arial" charset="0"/>
              </a:rPr>
              <a:t> *</a:t>
            </a:r>
            <a:r>
              <a:rPr lang="en-US" sz="1200" baseline="30000" dirty="0">
                <a:latin typeface="+mj-lt"/>
                <a:cs typeface="Arial" charset="0"/>
              </a:rPr>
              <a:t>2</a:t>
            </a:r>
          </a:p>
          <a:p>
            <a:pPr defTabSz="900113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dirty="0">
                <a:latin typeface="+mj-lt"/>
                <a:cs typeface="Arial" charset="0"/>
              </a:rPr>
              <a:t>	</a:t>
            </a:r>
            <a:r>
              <a:rPr lang="en-US" sz="1200" dirty="0" err="1">
                <a:latin typeface="+mj-lt"/>
                <a:cs typeface="Arial" charset="0"/>
              </a:rPr>
              <a:t>tumour</a:t>
            </a:r>
            <a:r>
              <a:rPr lang="en-US" sz="1200" dirty="0">
                <a:latin typeface="+mj-lt"/>
                <a:cs typeface="Arial" charset="0"/>
              </a:rPr>
              <a:t> , GN &amp; nephropathies, bladder-, urethral- , ureteral pathology</a:t>
            </a:r>
            <a:r>
              <a:rPr lang="en-US" sz="1200" baseline="30000" dirty="0">
                <a:latin typeface="+mj-lt"/>
                <a:cs typeface="Arial" charset="0"/>
              </a:rPr>
              <a:t> </a:t>
            </a:r>
            <a:r>
              <a:rPr lang="en-US" sz="1200" dirty="0">
                <a:latin typeface="+mj-lt"/>
                <a:cs typeface="Arial" charset="0"/>
              </a:rPr>
              <a:t>*</a:t>
            </a:r>
            <a:r>
              <a:rPr lang="en-US" sz="1200" baseline="30000" dirty="0">
                <a:latin typeface="+mj-lt"/>
                <a:cs typeface="Arial" charset="0"/>
              </a:rPr>
              <a:t>3</a:t>
            </a:r>
            <a:endParaRPr lang="en-US" sz="1200" dirty="0">
              <a:latin typeface="+mj-lt"/>
              <a:cs typeface="Arial" charset="0"/>
            </a:endParaRPr>
          </a:p>
          <a:p>
            <a:pPr defTabSz="900113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200" dirty="0">
                <a:latin typeface="+mj-lt"/>
                <a:cs typeface="Arial" charset="0"/>
              </a:rPr>
              <a:t>	trauma and vascular disease *</a:t>
            </a:r>
            <a:r>
              <a:rPr lang="en-US" sz="1200" baseline="30000" dirty="0">
                <a:latin typeface="+mj-lt"/>
                <a:cs typeface="Arial" charset="0"/>
              </a:rPr>
              <a:t>2,3.</a:t>
            </a:r>
            <a:r>
              <a:rPr lang="en-US" sz="1200" dirty="0">
                <a:latin typeface="+mj-lt"/>
                <a:cs typeface="Arial" charset="0"/>
              </a:rPr>
              <a:t>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966742" y="2449281"/>
            <a:ext cx="2178050" cy="506412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latin typeface="+mj-lt"/>
                <a:cs typeface="Arial" charset="0"/>
              </a:rPr>
              <a:t>US inconclusive or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1400" b="1">
                <a:latin typeface="+mj-lt"/>
                <a:cs typeface="Arial" charset="0"/>
              </a:rPr>
              <a:t>mismatch US &amp; clinics</a:t>
            </a:r>
          </a:p>
        </p:txBody>
      </p:sp>
      <p:sp>
        <p:nvSpPr>
          <p:cNvPr id="26647" name="Text Box 29"/>
          <p:cNvSpPr txBox="1">
            <a:spLocks noChangeArrowheads="1"/>
          </p:cNvSpPr>
          <p:nvPr/>
        </p:nvSpPr>
        <p:spPr bwMode="auto">
          <a:xfrm>
            <a:off x="5975791" y="5104203"/>
            <a:ext cx="3719513" cy="42473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79388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DE" altLang="de-DE" sz="1200" b="1" baseline="30000" dirty="0">
                <a:latin typeface="+mj-lt"/>
                <a:cs typeface="Arial" panose="020B0604020202020204" pitchFamily="34" charset="0"/>
              </a:rPr>
              <a:t>*</a:t>
            </a:r>
            <a:r>
              <a:rPr lang="en-US" altLang="de-DE" sz="1200" b="1" baseline="30000" dirty="0">
                <a:latin typeface="+mj-lt"/>
                <a:cs typeface="Arial" panose="020B0604020202020204" pitchFamily="34" charset="0"/>
              </a:rPr>
              <a:t>3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 proceed to next imaging step (MRI / CT, Angiography, 	VCUG, scintigraphy etc. - as indicated )</a:t>
            </a:r>
          </a:p>
        </p:txBody>
      </p:sp>
      <p:sp>
        <p:nvSpPr>
          <p:cNvPr id="26648" name="Text Box 27"/>
          <p:cNvSpPr txBox="1">
            <a:spLocks noChangeArrowheads="1"/>
          </p:cNvSpPr>
          <p:nvPr/>
        </p:nvSpPr>
        <p:spPr bwMode="auto">
          <a:xfrm>
            <a:off x="195609" y="4088752"/>
            <a:ext cx="9499695" cy="67710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*</a:t>
            </a:r>
            <a:r>
              <a:rPr lang="en-US" altLang="de-DE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sz="1400" b="1" dirty="0">
                <a:latin typeface="+mj-lt"/>
                <a:cs typeface="Arial" panose="020B0604020202020204" pitchFamily="34" charset="0"/>
              </a:rPr>
              <a:t>clinical &amp; laboratory evaluation</a:t>
            </a:r>
            <a:r>
              <a:rPr lang="en-US" altLang="de-DE" sz="1200" b="1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variation (day time, position, activity)? vaginal/rectal discharge? duration? recurrent? undulating symptoms? pain or colic? trauma? fever? dysuria? age (foreign body)?, blood pressure? microscopic or macroscopic </a:t>
            </a:r>
            <a:r>
              <a:rPr lang="en-US" altLang="de-DE" sz="1200" dirty="0" err="1">
                <a:latin typeface="+mj-lt"/>
                <a:cs typeface="Arial" panose="020B0604020202020204" pitchFamily="34" charset="0"/>
              </a:rPr>
              <a:t>haematuria</a:t>
            </a:r>
            <a:r>
              <a:rPr lang="en-US" altLang="de-DE" sz="1200" dirty="0">
                <a:latin typeface="+mj-lt"/>
                <a:cs typeface="Arial" panose="020B0604020202020204" pitchFamily="34" charset="0"/>
              </a:rPr>
              <a:t>? family history? urinalysis (erythrocyte morphology, isolated hematuria? ), renal function? blood count / CRP etc.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5281038" y="1102361"/>
            <a:ext cx="3292475" cy="293688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b="1">
                <a:latin typeface="+mj-lt"/>
                <a:cs typeface="Arial" charset="0"/>
              </a:rPr>
              <a:t>Note:</a:t>
            </a:r>
            <a:r>
              <a:rPr lang="en-US" sz="1400">
                <a:latin typeface="+mj-lt"/>
                <a:cs typeface="Arial" charset="0"/>
              </a:rPr>
              <a:t> </a:t>
            </a:r>
            <a:r>
              <a:rPr lang="en-US" sz="1200">
                <a:latin typeface="+mj-lt"/>
                <a:cs typeface="Arial" charset="0"/>
              </a:rPr>
              <a:t>malignancy much rarer than in adults</a:t>
            </a:r>
          </a:p>
        </p:txBody>
      </p:sp>
      <p:sp>
        <p:nvSpPr>
          <p:cNvPr id="26650" name="Text Box 10"/>
          <p:cNvSpPr txBox="1">
            <a:spLocks noChangeArrowheads="1"/>
          </p:cNvSpPr>
          <p:nvPr/>
        </p:nvSpPr>
        <p:spPr bwMode="auto">
          <a:xfrm>
            <a:off x="4137187" y="3566477"/>
            <a:ext cx="13684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400" b="1">
                <a:latin typeface="+mj-lt"/>
                <a:cs typeface="Arial" panose="020B0604020202020204" pitchFamily="34" charset="0"/>
              </a:rPr>
              <a:t>Stop </a:t>
            </a:r>
            <a:r>
              <a:rPr lang="en-US" altLang="de-DE" sz="1400">
                <a:latin typeface="+mj-lt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26651" name="Rectangle 45"/>
          <p:cNvSpPr>
            <a:spLocks noChangeArrowheads="1"/>
          </p:cNvSpPr>
          <p:nvPr/>
        </p:nvSpPr>
        <p:spPr bwMode="auto">
          <a:xfrm>
            <a:off x="528639" y="3428260"/>
            <a:ext cx="2797175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de-DE" sz="1200" b="1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en-US" altLang="de-DE" sz="1200" b="1">
                <a:latin typeface="+mj-lt"/>
                <a:cs typeface="Arial" panose="020B0604020202020204" pitchFamily="34" charset="0"/>
              </a:rPr>
              <a:t> further imaging as appropriate</a:t>
            </a:r>
            <a:r>
              <a:rPr lang="en-US" altLang="de-DE" sz="1200">
                <a:latin typeface="+mj-lt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de-DE" sz="1200">
                <a:latin typeface="+mj-lt"/>
                <a:cs typeface="Arial" panose="020B0604020202020204" pitchFamily="34" charset="0"/>
              </a:rPr>
              <a:t>if necessary </a:t>
            </a:r>
            <a:r>
              <a:rPr lang="de-DE" altLang="de-DE" sz="1200" b="1" baseline="30000">
                <a:latin typeface="+mj-lt"/>
                <a:cs typeface="Arial" panose="020B0604020202020204" pitchFamily="34" charset="0"/>
              </a:rPr>
              <a:t>*</a:t>
            </a:r>
            <a:r>
              <a:rPr lang="en-US" altLang="de-DE" sz="1200" b="1" baseline="30000">
                <a:latin typeface="+mj-lt"/>
                <a:cs typeface="Arial" panose="020B0604020202020204" pitchFamily="34" charset="0"/>
              </a:rPr>
              <a:t>1</a:t>
            </a:r>
            <a:endParaRPr lang="de-DE" altLang="de-DE" sz="1200" b="1" baseline="30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057652" y="794855"/>
            <a:ext cx="1357313" cy="369332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latin typeface="+mj-lt"/>
                <a:cs typeface="Arial" charset="0"/>
              </a:rPr>
              <a:t>Haematuria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871855" y="-886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2009; 39: 891–898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0" y="6256039"/>
            <a:ext cx="98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</a:t>
            </a:r>
            <a:r>
              <a:rPr lang="en-GB" sz="1200" dirty="0"/>
              <a:t>: </a:t>
            </a:r>
            <a:r>
              <a:rPr lang="en-GB" sz="1000" dirty="0" err="1"/>
              <a:t>ce</a:t>
            </a:r>
            <a:r>
              <a:rPr lang="en-GB" sz="1000" dirty="0"/>
              <a:t>-VUS = contrast-enhanced voiding </a:t>
            </a:r>
            <a:r>
              <a:rPr lang="en-GB" sz="1000" dirty="0" err="1"/>
              <a:t>urosonography</a:t>
            </a:r>
            <a:r>
              <a:rPr lang="en-GB" sz="1000" dirty="0"/>
              <a:t>., CRP = C-reactive protein, CT = computed tomography, DDS = duplex Doppler sonography,  (a)CDS = (amplitude-coded) colour Doppler sonography, MRI = magnetic resonance imaging,, MU = megaureter,  Tbc = tuberculosis, US = ultrasound, UTI = urinary tract infection, UPJO = uretero-pelvic junction obstruction, VCUG = voiding cysto-urethrography, VUR = </a:t>
            </a:r>
            <a:r>
              <a:rPr lang="en-GB" sz="1000" dirty="0" err="1"/>
              <a:t>vesico</a:t>
            </a:r>
            <a:r>
              <a:rPr lang="en-GB" sz="1000" dirty="0"/>
              <a:t>-ureteric reflux, XPN = </a:t>
            </a:r>
            <a:r>
              <a:rPr lang="en-GB" sz="1000" dirty="0" err="1"/>
              <a:t>xanthogranulomatous</a:t>
            </a:r>
            <a:r>
              <a:rPr lang="en-GB" sz="1000" dirty="0"/>
              <a:t> pyelonephritis</a:t>
            </a:r>
          </a:p>
        </p:txBody>
      </p:sp>
    </p:spTree>
    <p:extLst>
      <p:ext uri="{BB962C8B-B14F-4D97-AF65-F5344CB8AC3E}">
        <p14:creationId xmlns:p14="http://schemas.microsoft.com/office/powerpoint/2010/main" val="3842225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747819" y="3643318"/>
            <a:ext cx="549221" cy="2884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800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en-US" altLang="de-DE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698" name="Text Box 35"/>
          <p:cNvSpPr txBox="1">
            <a:spLocks noChangeArrowheads="1"/>
          </p:cNvSpPr>
          <p:nvPr/>
        </p:nvSpPr>
        <p:spPr bwMode="auto">
          <a:xfrm>
            <a:off x="5496740" y="3579607"/>
            <a:ext cx="629874" cy="2049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800" baseline="30000" dirty="0">
                <a:latin typeface="+mj-lt"/>
                <a:cs typeface="Times New Roman" panose="02020603050405020304" pitchFamily="18" charset="0"/>
              </a:rPr>
              <a:t>8</a:t>
            </a:r>
            <a:endParaRPr lang="en-US" altLang="de-DE" sz="1800" dirty="0">
              <a:latin typeface="+mj-lt"/>
            </a:endParaRPr>
          </a:p>
        </p:txBody>
      </p:sp>
      <p:sp>
        <p:nvSpPr>
          <p:cNvPr id="29699" name="Text Box 34"/>
          <p:cNvSpPr txBox="1">
            <a:spLocks noChangeArrowheads="1"/>
          </p:cNvSpPr>
          <p:nvPr/>
        </p:nvSpPr>
        <p:spPr bwMode="auto">
          <a:xfrm>
            <a:off x="1627190" y="3570433"/>
            <a:ext cx="549221" cy="2884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8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en-US" altLang="de-DE" sz="1800" dirty="0">
              <a:latin typeface="+mj-lt"/>
            </a:endParaRPr>
          </a:p>
        </p:txBody>
      </p:sp>
      <p:sp>
        <p:nvSpPr>
          <p:cNvPr id="29700" name="Text Box 33"/>
          <p:cNvSpPr txBox="1">
            <a:spLocks noChangeArrowheads="1"/>
          </p:cNvSpPr>
          <p:nvPr/>
        </p:nvSpPr>
        <p:spPr bwMode="auto">
          <a:xfrm>
            <a:off x="1450058" y="2992581"/>
            <a:ext cx="515193" cy="3019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8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en-US" altLang="de-DE" sz="1800" dirty="0">
              <a:latin typeface="+mj-lt"/>
            </a:endParaRPr>
          </a:p>
        </p:txBody>
      </p:sp>
      <p:sp>
        <p:nvSpPr>
          <p:cNvPr id="29702" name="Text Box 38"/>
          <p:cNvSpPr txBox="1">
            <a:spLocks noChangeArrowheads="1"/>
          </p:cNvSpPr>
          <p:nvPr/>
        </p:nvSpPr>
        <p:spPr bwMode="auto">
          <a:xfrm>
            <a:off x="1816101" y="848160"/>
            <a:ext cx="4019550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+mj-lt"/>
                <a:cs typeface="Times New Roman" panose="02020603050405020304" pitchFamily="18" charset="0"/>
              </a:rPr>
              <a:t>minor trauma</a:t>
            </a:r>
            <a:r>
              <a:rPr lang="en-US" altLang="de-DE" sz="1800">
                <a:latin typeface="+mj-lt"/>
                <a:cs typeface="Times New Roman" panose="02020603050405020304" pitchFamily="18" charset="0"/>
              </a:rPr>
              <a:t> (= low pretest probability)</a:t>
            </a:r>
            <a:endParaRPr lang="en-US" altLang="de-DE" sz="1800">
              <a:latin typeface="+mj-lt"/>
            </a:endParaRPr>
          </a:p>
        </p:txBody>
      </p:sp>
      <p:sp>
        <p:nvSpPr>
          <p:cNvPr id="29703" name="Text Box 37"/>
          <p:cNvSpPr txBox="1">
            <a:spLocks noChangeArrowheads="1"/>
          </p:cNvSpPr>
          <p:nvPr/>
        </p:nvSpPr>
        <p:spPr bwMode="auto">
          <a:xfrm>
            <a:off x="5864081" y="993449"/>
            <a:ext cx="3704648" cy="447889"/>
          </a:xfrm>
          <a:prstGeom prst="rect">
            <a:avLst/>
          </a:prstGeom>
          <a:solidFill>
            <a:srgbClr val="FFFFFF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1" dirty="0">
                <a:latin typeface="+mj-lt"/>
                <a:cs typeface="Times New Roman" panose="02020603050405020304" pitchFamily="18" charset="0"/>
              </a:rPr>
              <a:t>Note:</a:t>
            </a:r>
            <a:r>
              <a:rPr lang="de-DE" altLang="de-DE" sz="1200" b="1" dirty="0">
                <a:latin typeface="+mj-lt"/>
              </a:rPr>
              <a:t> 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renal trauma more common in children</a:t>
            </a:r>
            <a:endParaRPr lang="de-DE" altLang="de-DE" sz="1200" dirty="0"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altLang="de-DE" sz="1100" dirty="0">
                <a:latin typeface="+mj-lt"/>
                <a:cs typeface="Times New Roman" panose="02020603050405020304" pitchFamily="18" charset="0"/>
              </a:rPr>
              <a:t>degree of hematuria not reliable</a:t>
            </a:r>
            <a:r>
              <a:rPr lang="en-US" altLang="de-DE" sz="11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de-DE" sz="1100" dirty="0">
                <a:latin typeface="+mj-lt"/>
                <a:cs typeface="Times New Roman" panose="02020603050405020304" pitchFamily="18" charset="0"/>
              </a:rPr>
              <a:t>hypotension = late sign</a:t>
            </a:r>
            <a:endParaRPr lang="en-US" altLang="de-DE" sz="1100" dirty="0">
              <a:latin typeface="+mj-lt"/>
            </a:endParaRPr>
          </a:p>
        </p:txBody>
      </p:sp>
      <p:sp>
        <p:nvSpPr>
          <p:cNvPr id="29704" name="Text Box 32"/>
          <p:cNvSpPr txBox="1">
            <a:spLocks noChangeArrowheads="1"/>
          </p:cNvSpPr>
          <p:nvPr/>
        </p:nvSpPr>
        <p:spPr bwMode="auto">
          <a:xfrm>
            <a:off x="4679157" y="1632090"/>
            <a:ext cx="1560513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+mj-lt"/>
                <a:cs typeface="Times New Roman" panose="02020603050405020304" pitchFamily="18" charset="0"/>
              </a:rPr>
              <a:t>US + (a)CDS </a:t>
            </a:r>
            <a:r>
              <a:rPr lang="en-US" altLang="de-DE" sz="180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800" baseline="30000">
                <a:latin typeface="+mj-lt"/>
                <a:cs typeface="Times New Roman" panose="02020603050405020304" pitchFamily="18" charset="0"/>
              </a:rPr>
              <a:t>1</a:t>
            </a:r>
            <a:endParaRPr lang="en-US" altLang="de-DE" sz="1800">
              <a:latin typeface="+mj-lt"/>
            </a:endParaRPr>
          </a:p>
        </p:txBody>
      </p:sp>
      <p:sp>
        <p:nvSpPr>
          <p:cNvPr id="29705" name="Text Box 31"/>
          <p:cNvSpPr txBox="1">
            <a:spLocks noChangeArrowheads="1"/>
          </p:cNvSpPr>
          <p:nvPr/>
        </p:nvSpPr>
        <p:spPr bwMode="auto">
          <a:xfrm>
            <a:off x="266700" y="3109696"/>
            <a:ext cx="1057275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+mj-lt"/>
                <a:cs typeface="Times New Roman" panose="02020603050405020304" pitchFamily="18" charset="0"/>
              </a:rPr>
              <a:t>ce-CT</a:t>
            </a:r>
            <a:r>
              <a:rPr lang="en-US" altLang="de-DE" sz="180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800" baseline="30000">
                <a:latin typeface="+mj-lt"/>
                <a:cs typeface="Times New Roman" panose="02020603050405020304" pitchFamily="18" charset="0"/>
              </a:rPr>
              <a:t>2,3</a:t>
            </a:r>
            <a:endParaRPr lang="en-US" altLang="de-DE" sz="1800">
              <a:latin typeface="+mj-lt"/>
            </a:endParaRPr>
          </a:p>
        </p:txBody>
      </p:sp>
      <p:sp>
        <p:nvSpPr>
          <p:cNvPr id="29706" name="Text Box 30"/>
          <p:cNvSpPr txBox="1">
            <a:spLocks noChangeArrowheads="1"/>
          </p:cNvSpPr>
          <p:nvPr/>
        </p:nvSpPr>
        <p:spPr bwMode="auto">
          <a:xfrm>
            <a:off x="266700" y="3956917"/>
            <a:ext cx="2737643" cy="3254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+mj-lt"/>
                <a:cs typeface="Times New Roman" panose="02020603050405020304" pitchFamily="18" charset="0"/>
              </a:rPr>
              <a:t>surgery,</a:t>
            </a:r>
            <a:r>
              <a:rPr lang="en-US" altLang="de-DE" sz="1800">
                <a:latin typeface="+mj-lt"/>
                <a:cs typeface="Times New Roman" panose="02020603050405020304" pitchFamily="18" charset="0"/>
              </a:rPr>
              <a:t> intervention *</a:t>
            </a:r>
            <a:r>
              <a:rPr lang="en-US" altLang="de-DE" sz="1800" baseline="30000">
                <a:latin typeface="+mj-lt"/>
                <a:cs typeface="Times New Roman" panose="02020603050405020304" pitchFamily="18" charset="0"/>
              </a:rPr>
              <a:t>4</a:t>
            </a:r>
            <a:r>
              <a:rPr lang="en-US" altLang="de-DE" sz="1800">
                <a:latin typeface="+mj-lt"/>
                <a:cs typeface="Times New Roman" panose="02020603050405020304" pitchFamily="18" charset="0"/>
              </a:rPr>
              <a:t>…</a:t>
            </a:r>
            <a:endParaRPr lang="en-US" altLang="de-DE" sz="1800">
              <a:latin typeface="+mj-lt"/>
            </a:endParaRPr>
          </a:p>
        </p:txBody>
      </p:sp>
      <p:sp>
        <p:nvSpPr>
          <p:cNvPr id="29707" name="Text Box 29"/>
          <p:cNvSpPr txBox="1">
            <a:spLocks noChangeArrowheads="1"/>
          </p:cNvSpPr>
          <p:nvPr/>
        </p:nvSpPr>
        <p:spPr bwMode="auto">
          <a:xfrm>
            <a:off x="5411156" y="3961773"/>
            <a:ext cx="3226200" cy="10510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cs typeface="Times New Roman" panose="02020603050405020304" pitchFamily="18" charset="0"/>
              </a:rPr>
              <a:t>follow-up</a:t>
            </a:r>
            <a:r>
              <a:rPr lang="en-US" altLang="de-D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1800" b="1" dirty="0">
                <a:latin typeface="+mj-lt"/>
                <a:cs typeface="Times New Roman" panose="02020603050405020304" pitchFamily="18" charset="0"/>
              </a:rPr>
              <a:t>US + (a)CDS</a:t>
            </a:r>
            <a:r>
              <a:rPr lang="en-US" altLang="de-DE" sz="1800" dirty="0">
                <a:latin typeface="+mj-lt"/>
                <a:cs typeface="Times New Roman" panose="02020603050405020304" pitchFamily="18" charset="0"/>
              </a:rPr>
              <a:t> *</a:t>
            </a:r>
            <a:r>
              <a:rPr lang="en-US" altLang="de-DE" sz="1800" baseline="30000" dirty="0">
                <a:latin typeface="+mj-lt"/>
                <a:cs typeface="Times New Roman" panose="02020603050405020304" pitchFamily="18" charset="0"/>
              </a:rPr>
              <a:t>5</a:t>
            </a:r>
            <a:endParaRPr lang="de-DE" altLang="de-DE" sz="1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+mj-lt"/>
                <a:cs typeface="Times New Roman" panose="02020603050405020304" pitchFamily="18" charset="0"/>
              </a:rPr>
              <a:t>in 6-24h, potentially clinical observation?</a:t>
            </a:r>
            <a:endParaRPr lang="de-DE" altLang="de-DE" sz="1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+mj-lt"/>
                <a:cs typeface="Times New Roman" panose="02020603050405020304" pitchFamily="18" charset="0"/>
              </a:rPr>
              <a:t>additional imaging as needed</a:t>
            </a:r>
            <a:endParaRPr lang="de-DE" altLang="de-DE" sz="1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+mj-lt"/>
                <a:cs typeface="Times New Roman" panose="02020603050405020304" pitchFamily="18" charset="0"/>
              </a:rPr>
              <a:t>      MR, </a:t>
            </a:r>
            <a:r>
              <a:rPr lang="en-US" altLang="de-DE" sz="1400" dirty="0" err="1">
                <a:latin typeface="+mj-lt"/>
                <a:cs typeface="Times New Roman" panose="02020603050405020304" pitchFamily="18" charset="0"/>
              </a:rPr>
              <a:t>ce</a:t>
            </a:r>
            <a:r>
              <a:rPr lang="en-US" altLang="de-DE" sz="1400" dirty="0">
                <a:latin typeface="+mj-lt"/>
                <a:cs typeface="Times New Roman" panose="02020603050405020304" pitchFamily="18" charset="0"/>
              </a:rPr>
              <a:t>-CT, angiography, (DMSA)</a:t>
            </a:r>
            <a:endParaRPr lang="de-DE" altLang="de-DE" sz="1400" dirty="0">
              <a:latin typeface="+mj-lt"/>
            </a:endParaRPr>
          </a:p>
        </p:txBody>
      </p:sp>
      <p:cxnSp>
        <p:nvCxnSpPr>
          <p:cNvPr id="29708" name="AutoShape 28"/>
          <p:cNvCxnSpPr>
            <a:cxnSpLocks noChangeShapeType="1"/>
          </p:cNvCxnSpPr>
          <p:nvPr/>
        </p:nvCxnSpPr>
        <p:spPr bwMode="auto">
          <a:xfrm>
            <a:off x="3898901" y="3252933"/>
            <a:ext cx="2186149" cy="6261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27"/>
          <p:cNvCxnSpPr>
            <a:cxnSpLocks noChangeShapeType="1"/>
          </p:cNvCxnSpPr>
          <p:nvPr/>
        </p:nvCxnSpPr>
        <p:spPr bwMode="auto">
          <a:xfrm flipH="1">
            <a:off x="1379826" y="3020291"/>
            <a:ext cx="1183265" cy="2570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26"/>
          <p:cNvCxnSpPr>
            <a:cxnSpLocks noChangeShapeType="1"/>
          </p:cNvCxnSpPr>
          <p:nvPr/>
        </p:nvCxnSpPr>
        <p:spPr bwMode="auto">
          <a:xfrm>
            <a:off x="1419227" y="3347321"/>
            <a:ext cx="3956337" cy="7951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AutoShape 25"/>
          <p:cNvCxnSpPr>
            <a:cxnSpLocks noChangeShapeType="1"/>
          </p:cNvCxnSpPr>
          <p:nvPr/>
        </p:nvCxnSpPr>
        <p:spPr bwMode="auto">
          <a:xfrm>
            <a:off x="3125355" y="4169787"/>
            <a:ext cx="2230870" cy="3550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2" name="Text Box 8"/>
          <p:cNvSpPr txBox="1">
            <a:spLocks noChangeArrowheads="1"/>
          </p:cNvSpPr>
          <p:nvPr/>
        </p:nvSpPr>
        <p:spPr bwMode="auto">
          <a:xfrm>
            <a:off x="0" y="4599245"/>
            <a:ext cx="8207594" cy="19072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1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200" baseline="30000" dirty="0">
                <a:latin typeface="+mj-lt"/>
                <a:cs typeface="Times New Roman" panose="02020603050405020304" pitchFamily="18" charset="0"/>
              </a:rPr>
              <a:t>1 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examination of entire abdomen &amp; pelvis, if available potentially </a:t>
            </a:r>
            <a:r>
              <a:rPr lang="en-US" altLang="de-DE" sz="1200" dirty="0" err="1">
                <a:latin typeface="+mj-lt"/>
                <a:cs typeface="Times New Roman" panose="02020603050405020304" pitchFamily="18" charset="0"/>
              </a:rPr>
              <a:t>ce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-US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1" dirty="0">
                <a:latin typeface="+mj-lt"/>
              </a:rPr>
              <a:t>*</a:t>
            </a:r>
            <a:r>
              <a:rPr lang="en-US" altLang="de-DE" sz="1200" baseline="30000" dirty="0">
                <a:latin typeface="+mj-lt"/>
              </a:rPr>
              <a:t>2 </a:t>
            </a:r>
            <a:r>
              <a:rPr lang="en-US" altLang="de-DE" sz="1200" dirty="0">
                <a:latin typeface="+mj-lt"/>
              </a:rPr>
              <a:t>see previous procedural recommendation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200" baseline="30000" dirty="0">
                <a:latin typeface="+mj-lt"/>
                <a:cs typeface="Times New Roman" panose="02020603050405020304" pitchFamily="18" charset="0"/>
              </a:rPr>
              <a:t>3 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altLang="de-DE" sz="1200" b="1" dirty="0">
                <a:latin typeface="+mj-lt"/>
                <a:cs typeface="Times New Roman" panose="02020603050405020304" pitchFamily="18" charset="0"/>
              </a:rPr>
              <a:t>bladder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 injury query: VCUG</a:t>
            </a:r>
            <a:r>
              <a:rPr lang="de-DE" altLang="de-DE" sz="1200" dirty="0">
                <a:latin typeface="+mj-lt"/>
              </a:rPr>
              <a:t> - 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late phase </a:t>
            </a:r>
            <a:r>
              <a:rPr lang="en-US" altLang="de-DE" sz="1200" dirty="0" err="1">
                <a:latin typeface="+mj-lt"/>
                <a:cs typeface="Times New Roman" panose="02020603050405020304" pitchFamily="18" charset="0"/>
              </a:rPr>
              <a:t>ce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-CT/ CT-CG, only if CT done for other reasons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1200" b="1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 for vascular injury with therapeutic options 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1200" b="1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 US + (a)CDS (potentially </a:t>
            </a:r>
            <a:r>
              <a:rPr lang="en-US" altLang="de-DE" sz="1200" dirty="0" err="1">
                <a:latin typeface="+mj-lt"/>
                <a:cs typeface="Times New Roman" panose="02020603050405020304" pitchFamily="18" charset="0"/>
              </a:rPr>
              <a:t>ce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-US) = first choice for follow-up, if vascular complications suspected =&gt; angiography &amp; embolization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     potentially MR – especially for late presentation &amp; follow-up - </a:t>
            </a:r>
            <a:r>
              <a:rPr lang="en-US" altLang="de-DE" sz="1200" b="1" dirty="0">
                <a:latin typeface="+mj-lt"/>
                <a:cs typeface="Times New Roman" panose="02020603050405020304" pitchFamily="18" charset="0"/>
              </a:rPr>
              <a:t>avoid repeated unnecessary CT’s !</a:t>
            </a:r>
            <a:endParaRPr lang="en-US" altLang="de-DE" sz="1200" b="1" dirty="0"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 if therapeutic impact &amp;/or high probability of associated injuries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200" baseline="30000" dirty="0">
                <a:latin typeface="+mj-lt"/>
                <a:cs typeface="Times New Roman" panose="02020603050405020304" pitchFamily="18" charset="0"/>
              </a:rPr>
              <a:t>7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 if severe vascular injury …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200" baseline="30000" dirty="0">
                <a:latin typeface="+mj-lt"/>
                <a:cs typeface="Times New Roman" panose="02020603050405020304" pitchFamily="18" charset="0"/>
              </a:rPr>
              <a:t>8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 conservative treatment, low suspicion of other injuries 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200" baseline="30000" dirty="0">
                <a:latin typeface="+mj-lt"/>
                <a:cs typeface="Times New Roman" panose="02020603050405020304" pitchFamily="18" charset="0"/>
              </a:rPr>
              <a:t>9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 depends on severity of findings = if no treatment needed</a:t>
            </a:r>
            <a:endParaRPr lang="en-US" altLang="de-DE" sz="1200" dirty="0">
              <a:latin typeface="+mj-lt"/>
            </a:endParaRPr>
          </a:p>
        </p:txBody>
      </p:sp>
      <p:sp>
        <p:nvSpPr>
          <p:cNvPr id="29716" name="Text Box 24"/>
          <p:cNvSpPr txBox="1">
            <a:spLocks noChangeArrowheads="1"/>
          </p:cNvSpPr>
          <p:nvPr/>
        </p:nvSpPr>
        <p:spPr bwMode="auto">
          <a:xfrm>
            <a:off x="5289188" y="2838451"/>
            <a:ext cx="1735068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+mj-lt"/>
                <a:cs typeface="Times New Roman" panose="02020603050405020304" pitchFamily="18" charset="0"/>
              </a:rPr>
              <a:t>minor pathology</a:t>
            </a:r>
            <a:endParaRPr lang="en-US" altLang="de-DE" sz="1800">
              <a:latin typeface="+mj-lt"/>
            </a:endParaRPr>
          </a:p>
        </p:txBody>
      </p:sp>
      <p:sp>
        <p:nvSpPr>
          <p:cNvPr id="29717" name="Text Box 23"/>
          <p:cNvSpPr txBox="1">
            <a:spLocks noChangeArrowheads="1"/>
          </p:cNvSpPr>
          <p:nvPr/>
        </p:nvSpPr>
        <p:spPr bwMode="auto">
          <a:xfrm>
            <a:off x="8616483" y="1983527"/>
            <a:ext cx="1008530" cy="33726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+mj-lt"/>
                <a:cs typeface="Times New Roman" panose="02020603050405020304" pitchFamily="18" charset="0"/>
              </a:rPr>
              <a:t>normal</a:t>
            </a:r>
            <a:endParaRPr lang="en-US" altLang="de-DE" sz="1800">
              <a:latin typeface="+mj-lt"/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604654" y="2824884"/>
            <a:ext cx="2049390" cy="3587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+mj-lt"/>
                <a:cs typeface="Times New Roman" panose="02020603050405020304" pitchFamily="18" charset="0"/>
              </a:rPr>
              <a:t>severely abnormal</a:t>
            </a:r>
            <a:r>
              <a:rPr lang="en-US" altLang="de-DE" sz="180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800" baseline="30000">
                <a:latin typeface="+mj-lt"/>
                <a:cs typeface="Times New Roman" panose="02020603050405020304" pitchFamily="18" charset="0"/>
              </a:rPr>
              <a:t>3</a:t>
            </a:r>
            <a:endParaRPr lang="en-US" altLang="de-DE" sz="1800">
              <a:latin typeface="+mj-lt"/>
            </a:endParaRPr>
          </a:p>
        </p:txBody>
      </p:sp>
      <p:sp>
        <p:nvSpPr>
          <p:cNvPr id="29719" name="Text Box 21"/>
          <p:cNvSpPr txBox="1">
            <a:spLocks noChangeArrowheads="1"/>
          </p:cNvSpPr>
          <p:nvPr/>
        </p:nvSpPr>
        <p:spPr bwMode="auto">
          <a:xfrm>
            <a:off x="266700" y="1614489"/>
            <a:ext cx="3632201" cy="10112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cs typeface="Times New Roman" panose="02020603050405020304" pitchFamily="18" charset="0"/>
              </a:rPr>
              <a:t>inconclusive US</a:t>
            </a:r>
            <a:endParaRPr lang="de-DE" altLang="de-DE" sz="18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+mj-lt"/>
                <a:cs typeface="Times New Roman" panose="02020603050405020304" pitchFamily="18" charset="0"/>
              </a:rPr>
              <a:t>high probability of additional injury</a:t>
            </a:r>
            <a:r>
              <a:rPr lang="de-DE" altLang="de-DE" sz="1400" dirty="0">
                <a:latin typeface="+mj-lt"/>
              </a:rPr>
              <a:t>, </a:t>
            </a:r>
            <a:r>
              <a:rPr lang="en-US" altLang="de-DE" sz="1400" dirty="0">
                <a:latin typeface="+mj-lt"/>
                <a:cs typeface="Times New Roman" panose="02020603050405020304" pitchFamily="18" charset="0"/>
              </a:rPr>
              <a:t>clinical discordance &amp;/or deterioration</a:t>
            </a:r>
            <a:r>
              <a:rPr lang="de-DE" altLang="de-DE" sz="1400" dirty="0">
                <a:latin typeface="+mj-lt"/>
              </a:rPr>
              <a:t>, </a:t>
            </a:r>
            <a:r>
              <a:rPr lang="en-US" altLang="de-DE" sz="1400" dirty="0">
                <a:latin typeface="+mj-lt"/>
                <a:cs typeface="Times New Roman" panose="02020603050405020304" pitchFamily="18" charset="0"/>
              </a:rPr>
              <a:t>no reliable US available</a:t>
            </a:r>
            <a:r>
              <a:rPr lang="de-DE" altLang="de-DE" sz="1400" dirty="0">
                <a:latin typeface="+mj-lt"/>
              </a:rPr>
              <a:t> </a:t>
            </a:r>
            <a:r>
              <a:rPr lang="en-US" altLang="de-DE" sz="1400" dirty="0">
                <a:latin typeface="+mj-lt"/>
                <a:cs typeface="Times New Roman" panose="02020603050405020304" pitchFamily="18" charset="0"/>
              </a:rPr>
              <a:t>+ no clinical observation planned</a:t>
            </a:r>
            <a:endParaRPr lang="en-US" altLang="de-DE" sz="1400" dirty="0">
              <a:latin typeface="+mj-lt"/>
            </a:endParaRPr>
          </a:p>
        </p:txBody>
      </p:sp>
      <p:cxnSp>
        <p:nvCxnSpPr>
          <p:cNvPr id="29720" name="AutoShape 20"/>
          <p:cNvCxnSpPr>
            <a:cxnSpLocks noChangeShapeType="1"/>
          </p:cNvCxnSpPr>
          <p:nvPr/>
        </p:nvCxnSpPr>
        <p:spPr bwMode="auto">
          <a:xfrm flipH="1">
            <a:off x="3886868" y="2014681"/>
            <a:ext cx="1512255" cy="814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19"/>
          <p:cNvCxnSpPr>
            <a:cxnSpLocks noChangeShapeType="1"/>
          </p:cNvCxnSpPr>
          <p:nvPr/>
        </p:nvCxnSpPr>
        <p:spPr bwMode="auto">
          <a:xfrm flipH="1">
            <a:off x="4103797" y="2017714"/>
            <a:ext cx="1355618" cy="7363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AutoShape 18"/>
          <p:cNvCxnSpPr>
            <a:cxnSpLocks noChangeShapeType="1"/>
          </p:cNvCxnSpPr>
          <p:nvPr/>
        </p:nvCxnSpPr>
        <p:spPr bwMode="auto">
          <a:xfrm>
            <a:off x="5528130" y="2023270"/>
            <a:ext cx="344343" cy="7459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AutoShape 17"/>
          <p:cNvCxnSpPr>
            <a:cxnSpLocks noChangeShapeType="1"/>
          </p:cNvCxnSpPr>
          <p:nvPr/>
        </p:nvCxnSpPr>
        <p:spPr bwMode="auto">
          <a:xfrm>
            <a:off x="5581417" y="2027836"/>
            <a:ext cx="2913063" cy="1845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4" name="Text Box 1"/>
          <p:cNvSpPr txBox="1">
            <a:spLocks noChangeArrowheads="1"/>
          </p:cNvSpPr>
          <p:nvPr/>
        </p:nvSpPr>
        <p:spPr bwMode="auto">
          <a:xfrm>
            <a:off x="8928453" y="3955328"/>
            <a:ext cx="666750" cy="263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cs typeface="Times New Roman" panose="02020603050405020304" pitchFamily="18" charset="0"/>
              </a:rPr>
              <a:t>stop</a:t>
            </a:r>
            <a:endParaRPr lang="en-US" altLang="de-DE" sz="1800" dirty="0">
              <a:latin typeface="+mj-lt"/>
            </a:endParaRPr>
          </a:p>
        </p:txBody>
      </p:sp>
      <p:cxnSp>
        <p:nvCxnSpPr>
          <p:cNvPr id="29725" name="AutoShape 15"/>
          <p:cNvCxnSpPr>
            <a:cxnSpLocks noChangeShapeType="1"/>
          </p:cNvCxnSpPr>
          <p:nvPr/>
        </p:nvCxnSpPr>
        <p:spPr bwMode="auto">
          <a:xfrm>
            <a:off x="939800" y="3490697"/>
            <a:ext cx="2309" cy="4439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AutoShape 14"/>
          <p:cNvCxnSpPr>
            <a:cxnSpLocks noChangeShapeType="1"/>
          </p:cNvCxnSpPr>
          <p:nvPr/>
        </p:nvCxnSpPr>
        <p:spPr bwMode="auto">
          <a:xfrm flipH="1">
            <a:off x="1662545" y="3241964"/>
            <a:ext cx="1773383" cy="6650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9104175" y="3355042"/>
            <a:ext cx="461798" cy="2245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800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altLang="de-DE" sz="1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9727" name="AutoShape 13"/>
          <p:cNvCxnSpPr>
            <a:cxnSpLocks noChangeShapeType="1"/>
          </p:cNvCxnSpPr>
          <p:nvPr/>
        </p:nvCxnSpPr>
        <p:spPr bwMode="auto">
          <a:xfrm>
            <a:off x="6361980" y="3260725"/>
            <a:ext cx="0" cy="5984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AutoShape 12"/>
          <p:cNvCxnSpPr>
            <a:cxnSpLocks noChangeShapeType="1"/>
          </p:cNvCxnSpPr>
          <p:nvPr/>
        </p:nvCxnSpPr>
        <p:spPr bwMode="auto">
          <a:xfrm flipH="1">
            <a:off x="7258053" y="2424545"/>
            <a:ext cx="1830529" cy="14346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9" name="AutoShape 11"/>
          <p:cNvCxnSpPr>
            <a:cxnSpLocks noChangeShapeType="1"/>
          </p:cNvCxnSpPr>
          <p:nvPr/>
        </p:nvCxnSpPr>
        <p:spPr bwMode="auto">
          <a:xfrm>
            <a:off x="9200554" y="2414163"/>
            <a:ext cx="12718" cy="147896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6478588"/>
            <a:ext cx="9906000" cy="422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700338" algn="r"/>
                <a:tab pos="5400675" algn="r"/>
              </a:tabLst>
              <a:defRPr/>
            </a:pPr>
            <a:r>
              <a:rPr lang="en-US" sz="1200" b="1" i="1" dirty="0">
                <a:latin typeface="+mj-lt"/>
                <a:ea typeface="Times New Roman" pitchFamily="18" charset="0"/>
                <a:cs typeface="Times New Roman" pitchFamily="18" charset="0"/>
              </a:rPr>
              <a:t>Abbreviations: 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(a)CDS = (amplitude-coded) color Doppler sonography, ce-CT= contrast-enhanced computed tomography; ce-US = contrast-enhanced ultrasound;,  CT-CG = CT-cystography; DMSA = 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Dimercaptosiccinidacid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static renal scintigraphy, MR = magnetic resonance; US = ultrasound; VCUG = voiding 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cystourethrography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de-AT" sz="1000" dirty="0">
              <a:latin typeface="+mj-lt"/>
            </a:endParaRPr>
          </a:p>
        </p:txBody>
      </p:sp>
      <p:sp>
        <p:nvSpPr>
          <p:cNvPr id="29734" name="Rectangle 61"/>
          <p:cNvSpPr>
            <a:spLocks noChangeArrowheads="1"/>
          </p:cNvSpPr>
          <p:nvPr/>
        </p:nvSpPr>
        <p:spPr bwMode="auto">
          <a:xfrm>
            <a:off x="582613" y="58739"/>
            <a:ext cx="86344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200" b="1">
                <a:latin typeface="+mj-lt"/>
                <a:cs typeface="Times New Roman" panose="02020603050405020304" pitchFamily="18" charset="0"/>
              </a:rPr>
              <a:t/>
            </a:r>
            <a:br>
              <a:rPr lang="en-GB" altLang="de-DE" sz="1200" b="1">
                <a:latin typeface="+mj-lt"/>
                <a:cs typeface="Times New Roman" panose="02020603050405020304" pitchFamily="18" charset="0"/>
              </a:rPr>
            </a:br>
            <a:endParaRPr lang="en-GB" altLang="de-DE" sz="1800">
              <a:latin typeface="+mj-lt"/>
            </a:endParaRPr>
          </a:p>
        </p:txBody>
      </p:sp>
      <p:sp>
        <p:nvSpPr>
          <p:cNvPr id="29735" name="CaixaDeTexto 3"/>
          <p:cNvSpPr txBox="1">
            <a:spLocks noChangeArrowheads="1"/>
          </p:cNvSpPr>
          <p:nvPr/>
        </p:nvSpPr>
        <p:spPr bwMode="auto">
          <a:xfrm>
            <a:off x="169541" y="255679"/>
            <a:ext cx="9625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de-DE" dirty="0">
                <a:latin typeface="+mj-lt"/>
              </a:rPr>
              <a:t>Imaging algorithm in mild pediatric urinary tract trauma </a:t>
            </a:r>
          </a:p>
        </p:txBody>
      </p:sp>
      <p:cxnSp>
        <p:nvCxnSpPr>
          <p:cNvPr id="29736" name="AutoShape 15"/>
          <p:cNvCxnSpPr>
            <a:cxnSpLocks noChangeShapeType="1"/>
          </p:cNvCxnSpPr>
          <p:nvPr/>
        </p:nvCxnSpPr>
        <p:spPr bwMode="auto">
          <a:xfrm>
            <a:off x="946728" y="2673496"/>
            <a:ext cx="0" cy="4087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AutoShape 13"/>
          <p:cNvCxnSpPr>
            <a:cxnSpLocks noChangeShapeType="1"/>
          </p:cNvCxnSpPr>
          <p:nvPr/>
        </p:nvCxnSpPr>
        <p:spPr bwMode="auto">
          <a:xfrm>
            <a:off x="5017582" y="1206935"/>
            <a:ext cx="4690" cy="4001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6871855" y="1154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2011; 41:939–944</a:t>
            </a:r>
          </a:p>
        </p:txBody>
      </p:sp>
    </p:spTree>
    <p:extLst>
      <p:ext uri="{BB962C8B-B14F-4D97-AF65-F5344CB8AC3E}">
        <p14:creationId xmlns:p14="http://schemas.microsoft.com/office/powerpoint/2010/main" val="339559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754" y="177118"/>
            <a:ext cx="8543925" cy="784404"/>
          </a:xfrm>
        </p:spPr>
        <p:txBody>
          <a:bodyPr>
            <a:normAutofit/>
          </a:bodyPr>
          <a:lstStyle/>
          <a:p>
            <a:r>
              <a:rPr lang="en-GB" sz="3200" dirty="0"/>
              <a:t>Introduction &amp; general remarks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6753" y="1149530"/>
            <a:ext cx="9504605" cy="5708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Recommendations &amp; suggestions issued by ESPR Task Force </a:t>
            </a:r>
          </a:p>
          <a:p>
            <a:r>
              <a:rPr lang="en-GB" sz="2000" dirty="0"/>
              <a:t>Consensus statements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800" dirty="0"/>
              <a:t>after thorough literature research &amp; group &amp; plenary discussions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/>
              <a:t>aiming at evidence-based practice 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en-GB" sz="1600" dirty="0"/>
              <a:t>which sometimes is scarce in paediatric imaging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/>
              <a:t>practical approaches – with room for adaptation to local needs &amp; resources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sz="2000" dirty="0"/>
              <a:t>Some of the statements are relatively old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800" dirty="0"/>
              <a:t>many still hold true &amp; valid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800" dirty="0"/>
              <a:t>some have been intermittently readdressed &amp; updated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/>
              <a:t>nevertheless - some may soon need adaptations to recent developments: </a:t>
            </a:r>
            <a:endParaRPr lang="en-GB" sz="16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/>
              <a:t>r</a:t>
            </a:r>
            <a:r>
              <a:rPr lang="en-GB" sz="1600" dirty="0" smtClean="0"/>
              <a:t>evision</a:t>
            </a:r>
            <a:r>
              <a:rPr lang="en-GB" sz="1600" dirty="0" smtClean="0"/>
              <a:t> =</a:t>
            </a:r>
            <a:r>
              <a:rPr lang="en-GB" sz="1600" dirty="0" smtClean="0"/>
              <a:t> </a:t>
            </a:r>
            <a:r>
              <a:rPr lang="en-GB" sz="1600" dirty="0"/>
              <a:t>ongoing </a:t>
            </a:r>
            <a:r>
              <a:rPr lang="en-GB" sz="1600" dirty="0" smtClean="0"/>
              <a:t>process (planned revisions are marked with     )</a:t>
            </a:r>
            <a:endParaRPr lang="en-GB" sz="16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/>
              <a:t>p</a:t>
            </a:r>
            <a:r>
              <a:rPr lang="en-GB" sz="1600" dirty="0" smtClean="0"/>
              <a:t>articularly indications may </a:t>
            </a:r>
            <a:r>
              <a:rPr lang="en-GB" sz="1600" dirty="0" smtClean="0"/>
              <a:t>change &amp; vary locally  </a:t>
            </a:r>
            <a:r>
              <a:rPr lang="en-GB" sz="1600" dirty="0" smtClean="0"/>
              <a:t>– so these were not always included</a:t>
            </a:r>
            <a:endParaRPr lang="en-GB" sz="2000" dirty="0"/>
          </a:p>
          <a:p>
            <a:pPr>
              <a:spcBef>
                <a:spcPts val="2400"/>
              </a:spcBef>
            </a:pPr>
            <a:r>
              <a:rPr lang="en-GB" sz="2000" dirty="0"/>
              <a:t>The task force was established to standardise &amp; improve paediatric abdominal imaging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800" dirty="0"/>
              <a:t>the group first focused on GU tract in collaboration with ESUR paediatric working group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800" dirty="0"/>
              <a:t>then the work was extended to the entire paediatric abdominal imaging </a:t>
            </a:r>
          </a:p>
          <a:p>
            <a:pPr lvl="1">
              <a:buFont typeface="Symbol" panose="05050102010706020507" pitchFamily="18" charset="2"/>
              <a:buChar char="-"/>
            </a:pPr>
            <a:endParaRPr lang="en-GB" sz="1800" dirty="0"/>
          </a:p>
          <a:p>
            <a:pPr marL="457200" lvl="1" indent="0">
              <a:buNone/>
            </a:pPr>
            <a:r>
              <a:rPr lang="en-GB" dirty="0"/>
              <a:t>= </a:t>
            </a:r>
            <a:r>
              <a:rPr lang="en-GB" sz="2100" dirty="0"/>
              <a:t>new Task Force name „</a:t>
            </a:r>
            <a:r>
              <a:rPr lang="en-GB" sz="2100" b="1" i="1" dirty="0"/>
              <a:t>Abdominal (GI &amp; GU) imaging</a:t>
            </a:r>
            <a:r>
              <a:rPr lang="en-GB" sz="2100" dirty="0"/>
              <a:t>“</a:t>
            </a:r>
          </a:p>
        </p:txBody>
      </p:sp>
      <p:sp>
        <p:nvSpPr>
          <p:cNvPr id="5" name="Étoile à 5 branches 3"/>
          <p:cNvSpPr/>
          <p:nvPr/>
        </p:nvSpPr>
        <p:spPr>
          <a:xfrm>
            <a:off x="6529138" y="4343398"/>
            <a:ext cx="160421" cy="1443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18248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108310" y="4606626"/>
            <a:ext cx="8148999" cy="1265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altLang="de-DE" sz="1200" baseline="30000" dirty="0">
                <a:latin typeface="+mj-lt"/>
                <a:cs typeface="Times New Roman" panose="02020603050405020304" pitchFamily="18" charset="0"/>
              </a:rPr>
              <a:t>1 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rapid deceleration injury, direct flank injury, fall from height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j-lt"/>
              </a:rPr>
              <a:t>*</a:t>
            </a:r>
            <a:r>
              <a:rPr lang="en-US" altLang="de-DE" sz="1200" baseline="30000" dirty="0">
                <a:latin typeface="+mj-lt"/>
              </a:rPr>
              <a:t>2</a:t>
            </a:r>
            <a:r>
              <a:rPr lang="en-US" altLang="de-DE" sz="1200" dirty="0">
                <a:latin typeface="+mj-lt"/>
              </a:rPr>
              <a:t> examination of entire abdomen &amp; pelvis, if available  potentially </a:t>
            </a:r>
            <a:r>
              <a:rPr lang="en-US" altLang="de-DE" sz="1200" dirty="0" err="1">
                <a:latin typeface="+mj-lt"/>
              </a:rPr>
              <a:t>ce</a:t>
            </a:r>
            <a:r>
              <a:rPr lang="en-US" altLang="de-DE" sz="1200" dirty="0">
                <a:latin typeface="+mj-lt"/>
              </a:rPr>
              <a:t>-US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j-lt"/>
              </a:rPr>
              <a:t>*</a:t>
            </a:r>
            <a:r>
              <a:rPr lang="en-US" altLang="de-DE" sz="1200" baseline="30000" dirty="0">
                <a:latin typeface="+mj-lt"/>
              </a:rPr>
              <a:t>3</a:t>
            </a:r>
            <a:r>
              <a:rPr lang="en-US" altLang="de-DE" sz="1200" dirty="0">
                <a:latin typeface="+mj-lt"/>
              </a:rPr>
              <a:t> see previous procedural recommendation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j-lt"/>
              </a:rPr>
              <a:t>*</a:t>
            </a:r>
            <a:r>
              <a:rPr lang="en-US" altLang="de-DE" sz="1200" baseline="30000" dirty="0">
                <a:latin typeface="+mj-lt"/>
              </a:rPr>
              <a:t>4</a:t>
            </a:r>
            <a:r>
              <a:rPr lang="en-US" altLang="de-DE" sz="1200" dirty="0">
                <a:latin typeface="+mj-lt"/>
              </a:rPr>
              <a:t> for bladder injury query: VCUG, late phase </a:t>
            </a:r>
            <a:r>
              <a:rPr lang="en-US" altLang="de-DE" sz="1200" dirty="0" err="1">
                <a:latin typeface="+mj-lt"/>
              </a:rPr>
              <a:t>ce</a:t>
            </a:r>
            <a:r>
              <a:rPr lang="en-US" altLang="de-DE" sz="1200" dirty="0">
                <a:latin typeface="+mj-lt"/>
              </a:rPr>
              <a:t>-CT/ CT-CG, only if CT done for other reasons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j-lt"/>
              </a:rPr>
              <a:t>*</a:t>
            </a:r>
            <a:r>
              <a:rPr lang="en-US" altLang="de-DE" sz="1200" baseline="30000" dirty="0">
                <a:latin typeface="+mj-lt"/>
              </a:rPr>
              <a:t>5</a:t>
            </a:r>
            <a:r>
              <a:rPr lang="en-US" altLang="de-DE" sz="1200" dirty="0">
                <a:latin typeface="+mj-lt"/>
              </a:rPr>
              <a:t> US + (a)CDS (potentially </a:t>
            </a:r>
            <a:r>
              <a:rPr lang="en-US" altLang="de-DE" sz="1200" dirty="0" err="1">
                <a:latin typeface="+mj-lt"/>
              </a:rPr>
              <a:t>ce</a:t>
            </a:r>
            <a:r>
              <a:rPr lang="en-US" altLang="de-DE" sz="1200" dirty="0">
                <a:latin typeface="+mj-lt"/>
              </a:rPr>
              <a:t>-US) = first choice for follow-up, if vascular complications suspected =&gt; angiography &amp; embolization,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+mj-lt"/>
              </a:rPr>
              <a:t>     potentially MR –  especially for late presentation &amp; follow-up - </a:t>
            </a:r>
            <a:r>
              <a:rPr lang="en-US" altLang="de-DE" sz="1200" b="1" dirty="0">
                <a:latin typeface="+mj-lt"/>
              </a:rPr>
              <a:t>avoid repeated unnecessary CT’s !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5285582" y="4956393"/>
            <a:ext cx="3743325" cy="252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 sz="1200" dirty="0">
              <a:latin typeface="+mj-lt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" y="6301074"/>
            <a:ext cx="9890964" cy="5299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700338" algn="r"/>
                <a:tab pos="5400675" algn="r"/>
              </a:tabLst>
              <a:defRPr/>
            </a:pPr>
            <a:r>
              <a:rPr lang="en-US" sz="1200" b="1" i="1" dirty="0">
                <a:latin typeface="+mj-lt"/>
                <a:ea typeface="Times New Roman" pitchFamily="18" charset="0"/>
                <a:cs typeface="Times New Roman" pitchFamily="18" charset="0"/>
              </a:rPr>
              <a:t>Abbreviations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: (a)CDS = (amplitude-coded) color Doppler sonography, ce-CT= contrast-enhanced computed tomography; ce-US = contrast-enhanced ultrasound; CT-CG = CT-cystography; DMSA = 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Dimercaptosiccinidacid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static renal scintigraphy, FAST = focused assessment with sonography for trauma; MR = magnetic resonance; US = ultrasound; VCUG = voiding 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cystourethrography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de-AT" sz="1000" dirty="0">
              <a:latin typeface="+mj-lt"/>
            </a:endParaRPr>
          </a:p>
        </p:txBody>
      </p:sp>
      <p:sp>
        <p:nvSpPr>
          <p:cNvPr id="30727" name="Rectangle 29"/>
          <p:cNvSpPr>
            <a:spLocks noChangeArrowheads="1"/>
          </p:cNvSpPr>
          <p:nvPr/>
        </p:nvSpPr>
        <p:spPr bwMode="auto">
          <a:xfrm>
            <a:off x="381001" y="287923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AT" altLang="de-DE" sz="1600">
              <a:latin typeface="+mj-lt"/>
            </a:endParaRPr>
          </a:p>
        </p:txBody>
      </p:sp>
      <p:sp>
        <p:nvSpPr>
          <p:cNvPr id="30728" name="Text Box 38"/>
          <p:cNvSpPr txBox="1">
            <a:spLocks noChangeArrowheads="1"/>
          </p:cNvSpPr>
          <p:nvPr/>
        </p:nvSpPr>
        <p:spPr bwMode="auto">
          <a:xfrm>
            <a:off x="381002" y="1030289"/>
            <a:ext cx="5702300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cs typeface="Times New Roman" panose="02020603050405020304" pitchFamily="18" charset="0"/>
              </a:rPr>
              <a:t>major trauma</a:t>
            </a:r>
            <a:r>
              <a:rPr lang="en-US" altLang="de-DE" sz="1800" b="1" baseline="30000" dirty="0">
                <a:latin typeface="+mj-lt"/>
                <a:cs typeface="Times New Roman" panose="02020603050405020304" pitchFamily="18" charset="0"/>
              </a:rPr>
              <a:t>*1</a:t>
            </a:r>
            <a:r>
              <a:rPr lang="en-US" altLang="de-DE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1800" dirty="0">
                <a:latin typeface="+mj-lt"/>
                <a:cs typeface="Times New Roman" panose="02020603050405020304" pitchFamily="18" charset="0"/>
              </a:rPr>
              <a:t>(= high pretest probability) </a:t>
            </a:r>
            <a:r>
              <a:rPr lang="en-US" altLang="de-DE" sz="1800" b="1" dirty="0">
                <a:latin typeface="+mj-lt"/>
                <a:cs typeface="Times New Roman" panose="02020603050405020304" pitchFamily="18" charset="0"/>
              </a:rPr>
              <a:t>&amp; </a:t>
            </a:r>
            <a:r>
              <a:rPr lang="en-US" altLang="de-DE" sz="1800" b="1" dirty="0" err="1">
                <a:latin typeface="+mj-lt"/>
                <a:cs typeface="Times New Roman" panose="02020603050405020304" pitchFamily="18" charset="0"/>
              </a:rPr>
              <a:t>polytrauma</a:t>
            </a:r>
            <a:endParaRPr lang="en-US" altLang="de-DE" sz="1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29" name="Text Box 37"/>
          <p:cNvSpPr txBox="1">
            <a:spLocks noChangeArrowheads="1"/>
          </p:cNvSpPr>
          <p:nvPr/>
        </p:nvSpPr>
        <p:spPr bwMode="auto">
          <a:xfrm>
            <a:off x="6113462" y="1182688"/>
            <a:ext cx="3667848" cy="505618"/>
          </a:xfrm>
          <a:prstGeom prst="rect">
            <a:avLst/>
          </a:prstGeom>
          <a:solidFill>
            <a:srgbClr val="FFFFFF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+mj-lt"/>
                <a:cs typeface="Times New Roman" panose="02020603050405020304" pitchFamily="18" charset="0"/>
              </a:rPr>
              <a:t>Note:</a:t>
            </a:r>
            <a:r>
              <a:rPr lang="de-DE" altLang="de-DE" sz="1400" b="1" dirty="0">
                <a:latin typeface="+mj-lt"/>
              </a:rPr>
              <a:t> 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renal trauma more common in children</a:t>
            </a:r>
            <a:r>
              <a:rPr lang="de-DE" altLang="de-DE" sz="1200" dirty="0">
                <a:latin typeface="+mj-lt"/>
              </a:rPr>
              <a:t>, 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degree of hematuria not reliable</a:t>
            </a:r>
            <a:r>
              <a:rPr lang="en-US" altLang="de-DE" sz="1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altLang="de-DE" sz="1200" dirty="0">
                <a:latin typeface="+mj-lt"/>
              </a:rPr>
              <a:t> </a:t>
            </a:r>
            <a:r>
              <a:rPr lang="en-US" altLang="de-DE" sz="1200" dirty="0">
                <a:latin typeface="+mj-lt"/>
                <a:cs typeface="Times New Roman" panose="02020603050405020304" pitchFamily="18" charset="0"/>
              </a:rPr>
              <a:t>hypotension = late sign</a:t>
            </a:r>
            <a:endParaRPr lang="en-US" altLang="de-DE" sz="1200" dirty="0">
              <a:latin typeface="+mj-lt"/>
            </a:endParaRPr>
          </a:p>
        </p:txBody>
      </p:sp>
      <p:sp>
        <p:nvSpPr>
          <p:cNvPr id="30730" name="CaixaDeTexto 3"/>
          <p:cNvSpPr txBox="1">
            <a:spLocks noChangeArrowheads="1"/>
          </p:cNvSpPr>
          <p:nvPr/>
        </p:nvSpPr>
        <p:spPr bwMode="auto">
          <a:xfrm>
            <a:off x="30997" y="240387"/>
            <a:ext cx="9890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de-DE" dirty="0">
                <a:latin typeface="+mj-lt"/>
              </a:rPr>
              <a:t>Imaging algorithm in severe pediatric urinary tract trauma </a:t>
            </a:r>
          </a:p>
        </p:txBody>
      </p:sp>
      <p:sp>
        <p:nvSpPr>
          <p:cNvPr id="30731" name="Text Box 44"/>
          <p:cNvSpPr txBox="1">
            <a:spLocks noChangeArrowheads="1"/>
          </p:cNvSpPr>
          <p:nvPr/>
        </p:nvSpPr>
        <p:spPr bwMode="auto">
          <a:xfrm>
            <a:off x="5488862" y="1862283"/>
            <a:ext cx="3765399" cy="3043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de-DE" sz="1200" dirty="0">
                <a:latin typeface="+mj-lt"/>
              </a:rPr>
              <a:t>(direct impact only to kidney &amp; high quality US available)</a:t>
            </a:r>
            <a:endParaRPr lang="de-DE" altLang="de-DE" sz="1200" dirty="0">
              <a:latin typeface="+mj-lt"/>
            </a:endParaRPr>
          </a:p>
        </p:txBody>
      </p:sp>
      <p:sp>
        <p:nvSpPr>
          <p:cNvPr id="30732" name="Text Box 45"/>
          <p:cNvSpPr txBox="1">
            <a:spLocks noChangeArrowheads="1"/>
          </p:cNvSpPr>
          <p:nvPr/>
        </p:nvSpPr>
        <p:spPr bwMode="auto">
          <a:xfrm>
            <a:off x="4135440" y="1774676"/>
            <a:ext cx="1033463" cy="307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de-DE" sz="1800" b="1">
                <a:latin typeface="+mj-lt"/>
              </a:rPr>
              <a:t>stable</a:t>
            </a:r>
            <a:endParaRPr lang="de-DE" altLang="de-DE" sz="1800">
              <a:latin typeface="+mj-lt"/>
            </a:endParaRPr>
          </a:p>
        </p:txBody>
      </p:sp>
      <p:sp>
        <p:nvSpPr>
          <p:cNvPr id="30733" name="Text Box 46"/>
          <p:cNvSpPr txBox="1">
            <a:spLocks noChangeArrowheads="1"/>
          </p:cNvSpPr>
          <p:nvPr/>
        </p:nvSpPr>
        <p:spPr bwMode="auto">
          <a:xfrm>
            <a:off x="211282" y="1829236"/>
            <a:ext cx="1370012" cy="3016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de-DE" sz="1800" b="1" dirty="0">
                <a:latin typeface="+mj-lt"/>
              </a:rPr>
              <a:t>unstable</a:t>
            </a:r>
            <a:endParaRPr lang="de-DE" altLang="de-DE" sz="1800" dirty="0">
              <a:latin typeface="+mj-lt"/>
            </a:endParaRPr>
          </a:p>
        </p:txBody>
      </p:sp>
      <p:sp>
        <p:nvSpPr>
          <p:cNvPr id="30734" name="Text Box 47"/>
          <p:cNvSpPr txBox="1">
            <a:spLocks noChangeArrowheads="1"/>
          </p:cNvSpPr>
          <p:nvPr/>
        </p:nvSpPr>
        <p:spPr bwMode="auto">
          <a:xfrm>
            <a:off x="7421564" y="2311400"/>
            <a:ext cx="1832697" cy="3399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de-DE" sz="1800" b="1">
                <a:latin typeface="+mj-lt"/>
              </a:rPr>
              <a:t>US + (a)CDS</a:t>
            </a:r>
            <a:r>
              <a:rPr lang="en-US" altLang="de-DE" sz="1800">
                <a:latin typeface="+mj-lt"/>
              </a:rPr>
              <a:t>*</a:t>
            </a:r>
            <a:r>
              <a:rPr lang="en-US" altLang="de-DE" sz="1800" baseline="30000">
                <a:latin typeface="+mj-lt"/>
              </a:rPr>
              <a:t>2</a:t>
            </a:r>
            <a:endParaRPr lang="de-DE" altLang="de-DE" sz="1800">
              <a:latin typeface="+mj-lt"/>
            </a:endParaRPr>
          </a:p>
        </p:txBody>
      </p:sp>
      <p:sp>
        <p:nvSpPr>
          <p:cNvPr id="30735" name="Text Box 48"/>
          <p:cNvSpPr txBox="1">
            <a:spLocks noChangeArrowheads="1"/>
          </p:cNvSpPr>
          <p:nvPr/>
        </p:nvSpPr>
        <p:spPr bwMode="auto">
          <a:xfrm>
            <a:off x="201613" y="2700771"/>
            <a:ext cx="1147761" cy="314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de-DE" sz="1800" b="1" dirty="0">
                <a:latin typeface="+mj-lt"/>
              </a:rPr>
              <a:t>surgery</a:t>
            </a:r>
            <a:endParaRPr lang="de-DE" altLang="de-DE" sz="1800" dirty="0">
              <a:latin typeface="+mj-lt"/>
            </a:endParaRPr>
          </a:p>
        </p:txBody>
      </p:sp>
      <p:sp>
        <p:nvSpPr>
          <p:cNvPr id="30736" name="Text Box 49"/>
          <p:cNvSpPr txBox="1">
            <a:spLocks noChangeArrowheads="1"/>
          </p:cNvSpPr>
          <p:nvPr/>
        </p:nvSpPr>
        <p:spPr bwMode="auto">
          <a:xfrm>
            <a:off x="4135440" y="2651344"/>
            <a:ext cx="1282698" cy="3410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de-DE" sz="1800" b="1" dirty="0" err="1">
                <a:latin typeface="+mj-lt"/>
              </a:rPr>
              <a:t>ce</a:t>
            </a:r>
            <a:r>
              <a:rPr lang="en-US" altLang="de-DE" sz="1800" b="1" dirty="0">
                <a:latin typeface="+mj-lt"/>
              </a:rPr>
              <a:t>-CT</a:t>
            </a:r>
            <a:r>
              <a:rPr lang="en-US" altLang="de-DE" sz="1800" dirty="0">
                <a:latin typeface="+mj-lt"/>
              </a:rPr>
              <a:t>*</a:t>
            </a:r>
            <a:r>
              <a:rPr lang="en-US" altLang="de-DE" sz="1800" baseline="30000" dirty="0">
                <a:latin typeface="+mj-lt"/>
              </a:rPr>
              <a:t>3,4</a:t>
            </a:r>
            <a:endParaRPr lang="de-DE" altLang="de-DE" sz="1800" dirty="0">
              <a:latin typeface="+mj-lt"/>
            </a:endParaRPr>
          </a:p>
        </p:txBody>
      </p:sp>
      <p:sp>
        <p:nvSpPr>
          <p:cNvPr id="30737" name="Text Box 50"/>
          <p:cNvSpPr txBox="1">
            <a:spLocks noChangeArrowheads="1"/>
          </p:cNvSpPr>
          <p:nvPr/>
        </p:nvSpPr>
        <p:spPr bwMode="auto">
          <a:xfrm>
            <a:off x="706294" y="2251798"/>
            <a:ext cx="74612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de-DE" sz="1600" i="1" dirty="0">
                <a:latin typeface="+mj-lt"/>
              </a:rPr>
              <a:t>“FAST”</a:t>
            </a:r>
            <a:endParaRPr lang="de-DE" altLang="de-DE" sz="1600" dirty="0">
              <a:latin typeface="+mj-lt"/>
            </a:endParaRPr>
          </a:p>
        </p:txBody>
      </p:sp>
      <p:sp>
        <p:nvSpPr>
          <p:cNvPr id="30738" name="Text Box 51"/>
          <p:cNvSpPr txBox="1">
            <a:spLocks noChangeArrowheads="1"/>
          </p:cNvSpPr>
          <p:nvPr/>
        </p:nvSpPr>
        <p:spPr bwMode="auto">
          <a:xfrm>
            <a:off x="166473" y="3538903"/>
            <a:ext cx="3968967" cy="578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</a:rPr>
              <a:t>interventional / angiography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</a:rPr>
              <a:t>for vascular injury with therapeutic options …</a:t>
            </a:r>
            <a:endParaRPr lang="de-DE" altLang="de-DE" sz="1600" dirty="0">
              <a:latin typeface="+mj-lt"/>
            </a:endParaRPr>
          </a:p>
        </p:txBody>
      </p:sp>
      <p:sp>
        <p:nvSpPr>
          <p:cNvPr id="30739" name="Text Box 52"/>
          <p:cNvSpPr txBox="1">
            <a:spLocks noChangeArrowheads="1"/>
          </p:cNvSpPr>
          <p:nvPr/>
        </p:nvSpPr>
        <p:spPr bwMode="auto">
          <a:xfrm>
            <a:off x="4304872" y="2185987"/>
            <a:ext cx="1009650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de-DE" sz="1600" dirty="0">
                <a:latin typeface="+mj-lt"/>
              </a:rPr>
              <a:t>(</a:t>
            </a:r>
            <a:r>
              <a:rPr lang="en-US" altLang="de-DE" sz="1600" i="1" dirty="0">
                <a:latin typeface="+mj-lt"/>
              </a:rPr>
              <a:t>“FAST”</a:t>
            </a:r>
            <a:r>
              <a:rPr lang="en-US" altLang="de-DE" sz="1600" dirty="0">
                <a:latin typeface="+mj-lt"/>
              </a:rPr>
              <a:t>)</a:t>
            </a:r>
            <a:endParaRPr lang="de-DE" altLang="de-DE" sz="1600" dirty="0">
              <a:latin typeface="+mj-lt"/>
            </a:endParaRPr>
          </a:p>
        </p:txBody>
      </p:sp>
      <p:sp>
        <p:nvSpPr>
          <p:cNvPr id="30740" name="Text Box 53"/>
          <p:cNvSpPr txBox="1">
            <a:spLocks noChangeArrowheads="1"/>
          </p:cNvSpPr>
          <p:nvPr/>
        </p:nvSpPr>
        <p:spPr bwMode="auto">
          <a:xfrm>
            <a:off x="6791326" y="3416300"/>
            <a:ext cx="2893000" cy="879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</a:rPr>
              <a:t>follow-up </a:t>
            </a:r>
            <a:r>
              <a:rPr lang="en-US" altLang="de-DE" sz="1800" b="1" dirty="0">
                <a:latin typeface="+mj-lt"/>
              </a:rPr>
              <a:t>US + (a)CDS</a:t>
            </a:r>
            <a:r>
              <a:rPr lang="en-US" altLang="de-DE" sz="1800" dirty="0">
                <a:latin typeface="+mj-lt"/>
              </a:rPr>
              <a:t> *</a:t>
            </a:r>
            <a:r>
              <a:rPr lang="en-US" altLang="de-DE" sz="1800" baseline="30000" dirty="0">
                <a:latin typeface="+mj-lt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</a:rPr>
              <a:t>additional imaging as needed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</a:rPr>
              <a:t>     </a:t>
            </a:r>
            <a:r>
              <a:rPr lang="en-US" altLang="de-DE" sz="1200" dirty="0">
                <a:latin typeface="+mj-lt"/>
              </a:rPr>
              <a:t>MR, </a:t>
            </a:r>
            <a:r>
              <a:rPr lang="en-US" altLang="de-DE" sz="1200" dirty="0" err="1">
                <a:latin typeface="+mj-lt"/>
              </a:rPr>
              <a:t>ce</a:t>
            </a:r>
            <a:r>
              <a:rPr lang="en-US" altLang="de-DE" sz="1200" dirty="0">
                <a:latin typeface="+mj-lt"/>
              </a:rPr>
              <a:t>-CT, angiography, (DMSA)</a:t>
            </a:r>
            <a:endParaRPr lang="de-DE" altLang="de-DE" sz="1200" dirty="0">
              <a:latin typeface="+mj-lt"/>
            </a:endParaRPr>
          </a:p>
        </p:txBody>
      </p:sp>
      <p:cxnSp>
        <p:nvCxnSpPr>
          <p:cNvPr id="30741" name="AutoShape 54"/>
          <p:cNvCxnSpPr>
            <a:cxnSpLocks noChangeShapeType="1"/>
          </p:cNvCxnSpPr>
          <p:nvPr/>
        </p:nvCxnSpPr>
        <p:spPr bwMode="auto">
          <a:xfrm>
            <a:off x="3143251" y="1447007"/>
            <a:ext cx="82550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2" name="AutoShape 55"/>
          <p:cNvCxnSpPr>
            <a:cxnSpLocks noChangeShapeType="1"/>
          </p:cNvCxnSpPr>
          <p:nvPr/>
        </p:nvCxnSpPr>
        <p:spPr bwMode="auto">
          <a:xfrm rot="10800000" flipV="1">
            <a:off x="1654174" y="1444625"/>
            <a:ext cx="1322388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3" name="AutoShape 56"/>
          <p:cNvCxnSpPr>
            <a:cxnSpLocks noChangeShapeType="1"/>
          </p:cNvCxnSpPr>
          <p:nvPr/>
        </p:nvCxnSpPr>
        <p:spPr bwMode="auto">
          <a:xfrm>
            <a:off x="5314522" y="2082652"/>
            <a:ext cx="2053067" cy="34304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4" name="AutoShape 57"/>
          <p:cNvCxnSpPr>
            <a:cxnSpLocks noChangeShapeType="1"/>
          </p:cNvCxnSpPr>
          <p:nvPr/>
        </p:nvCxnSpPr>
        <p:spPr bwMode="auto">
          <a:xfrm>
            <a:off x="763226" y="2140744"/>
            <a:ext cx="0" cy="539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AutoShape 58"/>
          <p:cNvCxnSpPr>
            <a:cxnSpLocks noChangeShapeType="1"/>
          </p:cNvCxnSpPr>
          <p:nvPr/>
        </p:nvCxnSpPr>
        <p:spPr bwMode="auto">
          <a:xfrm>
            <a:off x="4410653" y="2140744"/>
            <a:ext cx="0" cy="468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6" name="AutoShape 59"/>
          <p:cNvCxnSpPr>
            <a:cxnSpLocks noChangeShapeType="1"/>
          </p:cNvCxnSpPr>
          <p:nvPr/>
        </p:nvCxnSpPr>
        <p:spPr bwMode="auto">
          <a:xfrm rot="16200000" flipH="1">
            <a:off x="7730332" y="3015457"/>
            <a:ext cx="7191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AutoShape 60"/>
          <p:cNvCxnSpPr>
            <a:cxnSpLocks noChangeShapeType="1"/>
          </p:cNvCxnSpPr>
          <p:nvPr/>
        </p:nvCxnSpPr>
        <p:spPr bwMode="auto">
          <a:xfrm>
            <a:off x="4728754" y="3004457"/>
            <a:ext cx="1992180" cy="614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AutoShape 61"/>
          <p:cNvCxnSpPr>
            <a:cxnSpLocks noChangeShapeType="1"/>
          </p:cNvCxnSpPr>
          <p:nvPr/>
        </p:nvCxnSpPr>
        <p:spPr bwMode="auto">
          <a:xfrm flipH="1">
            <a:off x="4124327" y="3011845"/>
            <a:ext cx="539113" cy="51020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AutoShape 62"/>
          <p:cNvCxnSpPr>
            <a:cxnSpLocks noChangeShapeType="1"/>
          </p:cNvCxnSpPr>
          <p:nvPr/>
        </p:nvCxnSpPr>
        <p:spPr bwMode="auto">
          <a:xfrm>
            <a:off x="1413164" y="2895600"/>
            <a:ext cx="5308311" cy="78263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0" name="AutoShape 63"/>
          <p:cNvCxnSpPr>
            <a:cxnSpLocks noChangeShapeType="1"/>
          </p:cNvCxnSpPr>
          <p:nvPr/>
        </p:nvCxnSpPr>
        <p:spPr bwMode="auto">
          <a:xfrm flipV="1">
            <a:off x="4180114" y="3757613"/>
            <a:ext cx="2541362" cy="3061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6871855" y="1154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2011; 41:939–944</a:t>
            </a:r>
          </a:p>
        </p:txBody>
      </p:sp>
    </p:spTree>
    <p:extLst>
      <p:ext uri="{BB962C8B-B14F-4D97-AF65-F5344CB8AC3E}">
        <p14:creationId xmlns:p14="http://schemas.microsoft.com/office/powerpoint/2010/main" val="2355452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0"/>
          <p:cNvSpPr txBox="1">
            <a:spLocks noChangeArrowheads="1"/>
          </p:cNvSpPr>
          <p:nvPr/>
        </p:nvSpPr>
        <p:spPr bwMode="auto">
          <a:xfrm>
            <a:off x="6747164" y="2142413"/>
            <a:ext cx="2929948" cy="19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79" tIns="31090" rIns="62179" bIns="310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inconclusive US</a:t>
            </a:r>
            <a:r>
              <a:rPr lang="en-US" alt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or no signs of RVD</a:t>
            </a:r>
            <a:endParaRPr lang="en-US" altLang="de-DE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75" name="Line 9"/>
          <p:cNvSpPr>
            <a:spLocks noChangeShapeType="1"/>
          </p:cNvSpPr>
          <p:nvPr/>
        </p:nvSpPr>
        <p:spPr bwMode="auto">
          <a:xfrm>
            <a:off x="5154614" y="2018821"/>
            <a:ext cx="1482725" cy="2239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76" name="Text Box 29"/>
          <p:cNvSpPr txBox="1">
            <a:spLocks noChangeArrowheads="1"/>
          </p:cNvSpPr>
          <p:nvPr/>
        </p:nvSpPr>
        <p:spPr bwMode="auto">
          <a:xfrm>
            <a:off x="348530" y="2166351"/>
            <a:ext cx="1510512" cy="2029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79" tIns="31090" rIns="62179" bIns="310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diagnosis evident</a:t>
            </a:r>
            <a:endParaRPr lang="en-US" altLang="de-DE" sz="160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77" name="Line 28"/>
          <p:cNvSpPr>
            <a:spLocks noChangeShapeType="1"/>
          </p:cNvSpPr>
          <p:nvPr/>
        </p:nvSpPr>
        <p:spPr bwMode="auto">
          <a:xfrm flipH="1">
            <a:off x="1930980" y="2021239"/>
            <a:ext cx="1232908" cy="22156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78" name="Line 27"/>
          <p:cNvSpPr>
            <a:spLocks noChangeShapeType="1"/>
          </p:cNvSpPr>
          <p:nvPr/>
        </p:nvSpPr>
        <p:spPr bwMode="auto">
          <a:xfrm flipH="1">
            <a:off x="446733" y="2429336"/>
            <a:ext cx="569124" cy="33558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79" name="Text Box 26"/>
          <p:cNvSpPr txBox="1">
            <a:spLocks noChangeArrowheads="1"/>
          </p:cNvSpPr>
          <p:nvPr/>
        </p:nvSpPr>
        <p:spPr bwMode="auto">
          <a:xfrm>
            <a:off x="138614" y="2826796"/>
            <a:ext cx="466725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RAS</a:t>
            </a:r>
            <a:endParaRPr lang="de-DE" altLang="de-DE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80" name="Line 25"/>
          <p:cNvSpPr>
            <a:spLocks noChangeShapeType="1"/>
          </p:cNvSpPr>
          <p:nvPr/>
        </p:nvSpPr>
        <p:spPr bwMode="auto">
          <a:xfrm>
            <a:off x="1171360" y="2428345"/>
            <a:ext cx="1206211" cy="2732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51224" name="Text Box 2"/>
          <p:cNvSpPr txBox="1">
            <a:spLocks noChangeArrowheads="1"/>
          </p:cNvSpPr>
          <p:nvPr/>
        </p:nvSpPr>
        <p:spPr bwMode="auto">
          <a:xfrm>
            <a:off x="625507" y="3249701"/>
            <a:ext cx="2401363" cy="101839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62179" tIns="31090" rIns="62179" bIns="31090"/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DDS criteria: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PSV &gt;180-200 cm/sec </a:t>
            </a:r>
            <a:endParaRPr lang="de-DE" sz="1200" dirty="0">
              <a:latin typeface="+mj-lt"/>
              <a:ea typeface="Times New Roman" pitchFamily="18" charset="0"/>
              <a:cs typeface="Calibri" pitchFamily="34" charset="0"/>
            </a:endParaRPr>
          </a:p>
          <a:p>
            <a:pPr marL="268288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      Note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: age variations</a:t>
            </a:r>
            <a:endParaRPr lang="de-DE" sz="1200" dirty="0">
              <a:latin typeface="+mj-lt"/>
              <a:ea typeface="Times New Roman" pitchFamily="18" charset="0"/>
              <a:cs typeface="Calibri" pitchFamily="34" charset="0"/>
            </a:endParaRPr>
          </a:p>
          <a:p>
            <a:pPr marL="268288"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RAR &gt;3.5, </a:t>
            </a:r>
            <a:r>
              <a:rPr lang="el-GR" sz="1200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δ</a:t>
            </a:r>
            <a:r>
              <a:rPr lang="de-DE" sz="1200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-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RI &gt;0.05 </a:t>
            </a:r>
          </a:p>
          <a:p>
            <a:pPr marL="268288"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Acceleration time &gt;80msec</a:t>
            </a:r>
          </a:p>
          <a:p>
            <a:pPr marL="268288">
              <a:defRPr/>
            </a:pP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Tardus-Parvus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 pattern distally</a:t>
            </a:r>
            <a:endParaRPr lang="en-US" sz="1200" dirty="0">
              <a:latin typeface="+mj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8682" name="Rectangle 45"/>
          <p:cNvSpPr>
            <a:spLocks noChangeArrowheads="1"/>
          </p:cNvSpPr>
          <p:nvPr/>
        </p:nvSpPr>
        <p:spPr bwMode="auto">
          <a:xfrm>
            <a:off x="2313358" y="2755152"/>
            <a:ext cx="1320350" cy="30900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2179" tIns="31090" rIns="62179" bIns="310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other causes</a:t>
            </a:r>
            <a:endParaRPr lang="en-US" altLang="de-DE" sz="160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83" name="Line 23"/>
          <p:cNvSpPr>
            <a:spLocks noChangeShapeType="1"/>
          </p:cNvSpPr>
          <p:nvPr/>
        </p:nvSpPr>
        <p:spPr bwMode="auto">
          <a:xfrm rot="60000">
            <a:off x="3334593" y="3117311"/>
            <a:ext cx="8704" cy="4986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84" name="Rectangle 21"/>
          <p:cNvSpPr>
            <a:spLocks noChangeArrowheads="1"/>
          </p:cNvSpPr>
          <p:nvPr/>
        </p:nvSpPr>
        <p:spPr bwMode="auto">
          <a:xfrm>
            <a:off x="3179371" y="3644249"/>
            <a:ext cx="1298935" cy="4435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further imaging </a:t>
            </a:r>
            <a:endParaRPr lang="de-DE" altLang="de-DE" sz="14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as appropriate *</a:t>
            </a:r>
            <a:endParaRPr lang="en-US" altLang="de-DE" sz="12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85" name="Text Box 20"/>
          <p:cNvSpPr txBox="1">
            <a:spLocks noChangeArrowheads="1"/>
          </p:cNvSpPr>
          <p:nvPr/>
        </p:nvSpPr>
        <p:spPr bwMode="auto">
          <a:xfrm>
            <a:off x="132484" y="4545169"/>
            <a:ext cx="2422579" cy="51439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DSA with simultaneous PTA</a:t>
            </a:r>
            <a:r>
              <a:rPr lang="en-US" alt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DE" altLang="de-DE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(potentially + renal vein sampling)</a:t>
            </a:r>
            <a:endParaRPr lang="en-US" altLang="de-DE" sz="12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87" name="Line 18"/>
          <p:cNvSpPr>
            <a:spLocks noChangeShapeType="1"/>
          </p:cNvSpPr>
          <p:nvPr/>
        </p:nvSpPr>
        <p:spPr bwMode="auto">
          <a:xfrm>
            <a:off x="7808913" y="2426794"/>
            <a:ext cx="669925" cy="242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 flipH="1">
            <a:off x="5154614" y="2442375"/>
            <a:ext cx="2479240" cy="24297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3777171" y="2715515"/>
            <a:ext cx="2704665" cy="6205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79" tIns="31090" rIns="62179" bIns="310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stage 1 hypertension </a:t>
            </a:r>
            <a:endParaRPr lang="de-DE" altLang="de-DE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or BP well controlled on 1-2 drugs</a:t>
            </a:r>
            <a:endParaRPr lang="en-US" altLang="de-DE" sz="14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90" name="Text Box 15"/>
          <p:cNvSpPr txBox="1">
            <a:spLocks noChangeArrowheads="1"/>
          </p:cNvSpPr>
          <p:nvPr/>
        </p:nvSpPr>
        <p:spPr bwMode="auto">
          <a:xfrm>
            <a:off x="6972301" y="2720085"/>
            <a:ext cx="2805257" cy="678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2179" tIns="31090" rIns="62179" bIns="3109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stage 2 hypertension </a:t>
            </a:r>
            <a:endParaRPr lang="de-DE" altLang="de-DE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BP not controlled by 2 or more drugs, </a:t>
            </a:r>
            <a:endParaRPr lang="de-DE" altLang="de-DE" sz="12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stage 1 age &lt;3y, or high clinical suspicion*</a:t>
            </a:r>
            <a:r>
              <a:rPr lang="en-US" altLang="de-DE" sz="12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en-US" altLang="de-DE" sz="1200" baseline="300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91" name="Line 14"/>
          <p:cNvSpPr>
            <a:spLocks noChangeShapeType="1"/>
          </p:cNvSpPr>
          <p:nvPr/>
        </p:nvSpPr>
        <p:spPr bwMode="auto">
          <a:xfrm rot="60000" flipH="1">
            <a:off x="4656949" y="3397102"/>
            <a:ext cx="140786" cy="12219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92" name="Line 13"/>
          <p:cNvSpPr>
            <a:spLocks noChangeShapeType="1"/>
          </p:cNvSpPr>
          <p:nvPr/>
        </p:nvSpPr>
        <p:spPr bwMode="auto">
          <a:xfrm rot="60000">
            <a:off x="9347559" y="3433315"/>
            <a:ext cx="28293" cy="116623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93" name="Textfeld 39"/>
          <p:cNvSpPr txBox="1">
            <a:spLocks noChangeArrowheads="1"/>
          </p:cNvSpPr>
          <p:nvPr/>
        </p:nvSpPr>
        <p:spPr bwMode="auto">
          <a:xfrm>
            <a:off x="7778751" y="3718225"/>
            <a:ext cx="3651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 sz="1600">
              <a:latin typeface="+mj-lt"/>
            </a:endParaRPr>
          </a:p>
        </p:txBody>
      </p:sp>
      <p:sp>
        <p:nvSpPr>
          <p:cNvPr id="28694" name="Text Box 11"/>
          <p:cNvSpPr txBox="1">
            <a:spLocks noChangeArrowheads="1"/>
          </p:cNvSpPr>
          <p:nvPr/>
        </p:nvSpPr>
        <p:spPr bwMode="auto">
          <a:xfrm>
            <a:off x="6127413" y="3609217"/>
            <a:ext cx="2979078" cy="5244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2179" tIns="31090" rIns="62179" bIns="3109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CTA</a:t>
            </a:r>
            <a:endParaRPr lang="de-DE" altLang="de-DE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or Captopril </a:t>
            </a:r>
            <a:r>
              <a:rPr lang="en-US" altLang="de-DE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renography</a:t>
            </a:r>
            <a:r>
              <a:rPr lang="en-US" altLang="de-DE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en-US" altLang="de-DE" sz="1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altLang="de-DE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/MRA*</a:t>
            </a:r>
            <a:r>
              <a:rPr lang="en-US" altLang="de-DE" sz="14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US" altLang="de-DE" sz="1400" baseline="300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695" name="Line 10"/>
          <p:cNvSpPr>
            <a:spLocks noChangeShapeType="1"/>
          </p:cNvSpPr>
          <p:nvPr/>
        </p:nvSpPr>
        <p:spPr bwMode="auto">
          <a:xfrm rot="60000">
            <a:off x="7422123" y="4192933"/>
            <a:ext cx="1019207" cy="43947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97" name="Text Box 8"/>
          <p:cNvSpPr txBox="1">
            <a:spLocks noChangeArrowheads="1"/>
          </p:cNvSpPr>
          <p:nvPr/>
        </p:nvSpPr>
        <p:spPr bwMode="auto">
          <a:xfrm>
            <a:off x="7527292" y="4288026"/>
            <a:ext cx="538874" cy="188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RVD</a:t>
            </a:r>
            <a:endParaRPr lang="en-US" altLang="de-DE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700" name="Line 5"/>
          <p:cNvSpPr>
            <a:spLocks noChangeShapeType="1"/>
          </p:cNvSpPr>
          <p:nvPr/>
        </p:nvSpPr>
        <p:spPr bwMode="auto">
          <a:xfrm rot="60000" flipH="1">
            <a:off x="4630738" y="4160646"/>
            <a:ext cx="2679549" cy="5862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699" name="Rectangle 6"/>
          <p:cNvSpPr>
            <a:spLocks noChangeArrowheads="1"/>
          </p:cNvSpPr>
          <p:nvPr/>
        </p:nvSpPr>
        <p:spPr bwMode="auto">
          <a:xfrm>
            <a:off x="5503576" y="4360216"/>
            <a:ext cx="763243" cy="27823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62179" tIns="31090" rIns="62179" bIns="3109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normal</a:t>
            </a:r>
            <a:endParaRPr lang="en-US" altLang="de-DE" sz="14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701" name="Text Box 4"/>
          <p:cNvSpPr txBox="1">
            <a:spLocks noChangeArrowheads="1"/>
          </p:cNvSpPr>
          <p:nvPr/>
        </p:nvSpPr>
        <p:spPr bwMode="auto">
          <a:xfrm>
            <a:off x="2981395" y="4560878"/>
            <a:ext cx="1606256" cy="3340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79" tIns="31090" rIns="62179" bIns="310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clinical follow-up</a:t>
            </a:r>
            <a:endParaRPr lang="en-US" altLang="de-DE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702" name="Text Box 3"/>
          <p:cNvSpPr txBox="1">
            <a:spLocks noChangeArrowheads="1"/>
          </p:cNvSpPr>
          <p:nvPr/>
        </p:nvSpPr>
        <p:spPr bwMode="auto">
          <a:xfrm>
            <a:off x="7274297" y="4616702"/>
            <a:ext cx="2276200" cy="49367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62179" tIns="31090" rIns="62179" bIns="3109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DSA </a:t>
            </a:r>
            <a:r>
              <a:rPr lang="en-US" altLang="de-DE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+ renal vein sampling </a:t>
            </a:r>
            <a:endParaRPr lang="de-DE" altLang="de-DE" sz="16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de-DE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       potentially simultaneous PTA</a:t>
            </a:r>
          </a:p>
        </p:txBody>
      </p:sp>
      <p:sp>
        <p:nvSpPr>
          <p:cNvPr id="28703" name="Line 2"/>
          <p:cNvSpPr>
            <a:spLocks noChangeShapeType="1"/>
          </p:cNvSpPr>
          <p:nvPr/>
        </p:nvSpPr>
        <p:spPr bwMode="auto">
          <a:xfrm rot="60000">
            <a:off x="4892469" y="3423169"/>
            <a:ext cx="1189436" cy="4622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704" name="Text Box 1"/>
          <p:cNvSpPr txBox="1">
            <a:spLocks noChangeArrowheads="1"/>
          </p:cNvSpPr>
          <p:nvPr/>
        </p:nvSpPr>
        <p:spPr bwMode="auto">
          <a:xfrm>
            <a:off x="4976378" y="3634954"/>
            <a:ext cx="865031" cy="4321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62179" tIns="31090" rIns="62179" bIns="310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high clinical suspicion</a:t>
            </a:r>
            <a:r>
              <a:rPr lang="en-US" altLang="de-DE" sz="1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en-US" altLang="de-DE" sz="1200" baseline="30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en-US" altLang="de-DE" sz="1200" baseline="300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705" name="Rectangle 36"/>
          <p:cNvSpPr>
            <a:spLocks noChangeArrowheads="1"/>
          </p:cNvSpPr>
          <p:nvPr/>
        </p:nvSpPr>
        <p:spPr bwMode="auto">
          <a:xfrm>
            <a:off x="381001" y="40569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600">
              <a:latin typeface="+mj-lt"/>
            </a:endParaRP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31024" y="5270386"/>
            <a:ext cx="9785329" cy="101566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63525" indent="-263525">
              <a:tabLst>
                <a:tab pos="363538" algn="l"/>
              </a:tabLst>
              <a:defRPr/>
            </a:pPr>
            <a:r>
              <a:rPr lang="en-US" sz="1200" b="1" dirty="0">
                <a:latin typeface="+mj-lt"/>
                <a:ea typeface="Times New Roman" pitchFamily="18" charset="0"/>
              </a:rPr>
              <a:t>*	Further imaging</a:t>
            </a:r>
            <a:r>
              <a:rPr lang="en-US" sz="1200" dirty="0">
                <a:latin typeface="+mj-lt"/>
                <a:ea typeface="Times New Roman" pitchFamily="18" charset="0"/>
              </a:rPr>
              <a:t> as appropriately indicated (see existing recommendations …)</a:t>
            </a:r>
            <a:endParaRPr lang="de-AT" sz="1200" dirty="0">
              <a:latin typeface="+mj-lt"/>
            </a:endParaRPr>
          </a:p>
          <a:p>
            <a:pPr marL="263525" indent="-263525">
              <a:tabLst>
                <a:tab pos="266700" algn="l"/>
              </a:tabLst>
              <a:defRPr/>
            </a:pPr>
            <a:r>
              <a:rPr lang="en-US" sz="1200" b="1" dirty="0">
                <a:latin typeface="+mj-lt"/>
                <a:ea typeface="Times New Roman" pitchFamily="18" charset="0"/>
              </a:rPr>
              <a:t>*</a:t>
            </a:r>
            <a:r>
              <a:rPr lang="en-US" sz="1200" b="1" baseline="30000" dirty="0">
                <a:latin typeface="+mj-lt"/>
                <a:ea typeface="Times New Roman" pitchFamily="18" charset="0"/>
              </a:rPr>
              <a:t>1 </a:t>
            </a:r>
            <a:r>
              <a:rPr lang="en-US" sz="1200" b="1" dirty="0">
                <a:latin typeface="+mj-lt"/>
                <a:ea typeface="Times New Roman" pitchFamily="18" charset="0"/>
              </a:rPr>
              <a:t>	High clinical suspicion</a:t>
            </a:r>
            <a:r>
              <a:rPr lang="en-US" sz="1200" dirty="0">
                <a:latin typeface="+mj-lt"/>
                <a:ea typeface="Times New Roman" pitchFamily="18" charset="0"/>
              </a:rPr>
              <a:t>: history of renal trauma or radiation, umbilical artery catheterization, renal vascular thrombosis, bruit over renal arteries, high renin levels, presence of disease associated with </a:t>
            </a:r>
            <a:r>
              <a:rPr lang="en-US" sz="1200" dirty="0" err="1">
                <a:latin typeface="+mj-lt"/>
                <a:ea typeface="Times New Roman" pitchFamily="18" charset="0"/>
              </a:rPr>
              <a:t>renovascular</a:t>
            </a:r>
            <a:r>
              <a:rPr lang="en-US" sz="1200" dirty="0">
                <a:latin typeface="+mj-lt"/>
                <a:ea typeface="Times New Roman" pitchFamily="18" charset="0"/>
              </a:rPr>
              <a:t> pathology (e.g., neurofibromatosis, Williams’ syndrome, tuberous sclerosis …)</a:t>
            </a:r>
            <a:endParaRPr lang="de-AT" sz="1200" dirty="0">
              <a:latin typeface="+mj-lt"/>
            </a:endParaRPr>
          </a:p>
          <a:p>
            <a:pPr marL="263525" indent="-263525">
              <a:tabLst>
                <a:tab pos="266700" algn="l"/>
              </a:tabLst>
              <a:defRPr/>
            </a:pPr>
            <a:r>
              <a:rPr lang="en-US" sz="1200" b="1" dirty="0">
                <a:latin typeface="+mj-lt"/>
                <a:ea typeface="Times New Roman" pitchFamily="18" charset="0"/>
              </a:rPr>
              <a:t>*</a:t>
            </a:r>
            <a:r>
              <a:rPr lang="en-US" sz="1200" b="1" baseline="30000" dirty="0">
                <a:latin typeface="+mj-lt"/>
                <a:ea typeface="Times New Roman" pitchFamily="18" charset="0"/>
              </a:rPr>
              <a:t>2 </a:t>
            </a:r>
            <a:r>
              <a:rPr lang="en-US" sz="1200" b="1" dirty="0">
                <a:latin typeface="+mj-lt"/>
                <a:ea typeface="Times New Roman" pitchFamily="18" charset="0"/>
              </a:rPr>
              <a:t>	MRA: </a:t>
            </a:r>
            <a:r>
              <a:rPr lang="en-US" sz="1200" dirty="0">
                <a:latin typeface="+mj-lt"/>
                <a:ea typeface="Times New Roman" pitchFamily="18" charset="0"/>
              </a:rPr>
              <a:t>potentially &amp; increasingly ce-MRU for large vessels &amp; infarcted areas, non-enhanced MRA techniques?</a:t>
            </a:r>
          </a:p>
          <a:p>
            <a:pPr marL="263525" indent="-263525">
              <a:tabLst>
                <a:tab pos="266700" algn="l"/>
              </a:tabLst>
              <a:defRPr/>
            </a:pPr>
            <a:r>
              <a:rPr lang="en-US" altLang="de-DE" sz="1200" b="1" dirty="0">
                <a:latin typeface="+mj-lt"/>
                <a:ea typeface="Times New Roman" pitchFamily="18" charset="0"/>
              </a:rPr>
              <a:t>*</a:t>
            </a:r>
            <a:r>
              <a:rPr lang="en-US" altLang="de-DE" sz="1200" b="1" baseline="30000" dirty="0">
                <a:latin typeface="+mj-lt"/>
                <a:ea typeface="Times New Roman" pitchFamily="18" charset="0"/>
              </a:rPr>
              <a:t>3</a:t>
            </a:r>
            <a:r>
              <a:rPr lang="en-US" altLang="de-DE" sz="1200" b="1" dirty="0">
                <a:latin typeface="+mj-lt"/>
                <a:ea typeface="Times New Roman" pitchFamily="18" charset="0"/>
              </a:rPr>
              <a:t>    Captopril scintigraphy: </a:t>
            </a:r>
            <a:r>
              <a:rPr lang="en-US" altLang="de-DE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potentially prior to PTA for function, particularly in doubtful situations or neonates until old enough for PTA, Note: local variations</a:t>
            </a:r>
            <a:endParaRPr lang="de-AT" altLang="de-DE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-13710" y="6286177"/>
            <a:ext cx="9739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200" b="1" i="1" dirty="0">
                <a:latin typeface="+mj-lt"/>
              </a:rPr>
              <a:t>Abbreviations</a:t>
            </a:r>
            <a:r>
              <a:rPr lang="en-GB" sz="800" b="1" i="1" dirty="0">
                <a:latin typeface="+mj-lt"/>
              </a:rPr>
              <a:t>:</a:t>
            </a:r>
            <a:r>
              <a:rPr lang="en-GB" sz="800" i="1" dirty="0">
                <a:latin typeface="+mj-lt"/>
              </a:rPr>
              <a:t> </a:t>
            </a:r>
            <a:r>
              <a:rPr lang="en-GB" sz="1000" dirty="0">
                <a:latin typeface="+mj-lt"/>
              </a:rPr>
              <a:t>BC = blood count, BP = blood pressure, BUN = blood urea nitrogen, CDS = colour Doppler sonography, cm/sec = centimetres per second, CTA = CT-angiography, DSA = digital subtraction angiography, DDS = spectral duplex Doppler, MRA = MR angiography, PSV = peak, systolic velocity, PTA = percutaneous transluminal angioplasty, RAR = renal aortic ratio, RAS = renal artery stenosis, δ-RI  = Resistive Index difference, RVD = </a:t>
            </a:r>
            <a:r>
              <a:rPr lang="en-GB" sz="1000" dirty="0" err="1">
                <a:latin typeface="+mj-lt"/>
              </a:rPr>
              <a:t>renovascular</a:t>
            </a:r>
            <a:r>
              <a:rPr lang="en-GB" sz="1000" dirty="0">
                <a:latin typeface="+mj-lt"/>
              </a:rPr>
              <a:t> disease, US = ultrasound, y = year</a:t>
            </a:r>
          </a:p>
        </p:txBody>
      </p:sp>
      <p:sp>
        <p:nvSpPr>
          <p:cNvPr id="28708" name="Text Box 2"/>
          <p:cNvSpPr txBox="1">
            <a:spLocks noChangeArrowheads="1"/>
          </p:cNvSpPr>
          <p:nvPr/>
        </p:nvSpPr>
        <p:spPr bwMode="auto">
          <a:xfrm>
            <a:off x="147537" y="361998"/>
            <a:ext cx="9739745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en-US" altLang="de-DE" dirty="0">
                <a:latin typeface="+mj-lt"/>
                <a:cs typeface="Arial" panose="020B0604020202020204" pitchFamily="34" charset="0"/>
              </a:rPr>
              <a:t>Imaging in potential childhood </a:t>
            </a:r>
            <a:r>
              <a:rPr lang="en-US" altLang="de-DE" dirty="0" err="1">
                <a:latin typeface="+mj-lt"/>
                <a:cs typeface="Arial" panose="020B0604020202020204" pitchFamily="34" charset="0"/>
              </a:rPr>
              <a:t>reno</a:t>
            </a:r>
            <a:r>
              <a:rPr lang="en-US" altLang="de-DE" dirty="0">
                <a:latin typeface="+mj-lt"/>
                <a:cs typeface="Arial" panose="020B0604020202020204" pitchFamily="34" charset="0"/>
              </a:rPr>
              <a:t>-vascular hypertension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138489" y="1856284"/>
            <a:ext cx="2016125" cy="313932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de-DE" sz="1600" b="1" dirty="0" err="1">
                <a:latin typeface="+mj-lt"/>
                <a:cs typeface="Arial" charset="0"/>
              </a:rPr>
              <a:t>renal</a:t>
            </a:r>
            <a:r>
              <a:rPr lang="de-DE" sz="1600" b="1" dirty="0">
                <a:latin typeface="+mj-lt"/>
                <a:cs typeface="Arial" charset="0"/>
              </a:rPr>
              <a:t> US + CDS &amp; DDS</a:t>
            </a:r>
          </a:p>
        </p:txBody>
      </p:sp>
      <p:sp>
        <p:nvSpPr>
          <p:cNvPr id="28710" name="Line 39"/>
          <p:cNvSpPr>
            <a:spLocks noChangeShapeType="1"/>
          </p:cNvSpPr>
          <p:nvPr/>
        </p:nvSpPr>
        <p:spPr bwMode="auto">
          <a:xfrm rot="300000">
            <a:off x="4235442" y="1414273"/>
            <a:ext cx="43312" cy="4089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711" name="Text Box 27"/>
          <p:cNvSpPr txBox="1">
            <a:spLocks noChangeArrowheads="1"/>
          </p:cNvSpPr>
          <p:nvPr/>
        </p:nvSpPr>
        <p:spPr bwMode="auto">
          <a:xfrm>
            <a:off x="4856524" y="1253264"/>
            <a:ext cx="5009283" cy="5847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 dirty="0">
                <a:latin typeface="+mj-lt"/>
              </a:rPr>
              <a:t>Basic clinical &amp; laboratory evaluation:</a:t>
            </a:r>
            <a:r>
              <a:rPr lang="en-US" altLang="de-D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de-DE" sz="1000" dirty="0">
                <a:latin typeface="+mj-lt"/>
              </a:rPr>
              <a:t>BP both arms + one leg, repeated BP / 24 hour BP monitoring (age related chart), retinal examination, echocardiography, chest X-rays. BUN, creatinine, electrolytes, urinalysis, urine culture, BC</a:t>
            </a:r>
            <a:endParaRPr lang="en-US" altLang="de-DE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14375" y="1285363"/>
            <a:ext cx="2028826" cy="286232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1400" b="1" dirty="0">
                <a:latin typeface="+mj-lt"/>
              </a:rPr>
              <a:t>validate indication</a:t>
            </a:r>
          </a:p>
        </p:txBody>
      </p:sp>
      <p:sp>
        <p:nvSpPr>
          <p:cNvPr id="28713" name="Line 23"/>
          <p:cNvSpPr>
            <a:spLocks noChangeShapeType="1"/>
          </p:cNvSpPr>
          <p:nvPr/>
        </p:nvSpPr>
        <p:spPr bwMode="auto">
          <a:xfrm rot="60000">
            <a:off x="458891" y="3117566"/>
            <a:ext cx="45792" cy="13935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600">
              <a:latin typeface="+mj-lt"/>
            </a:endParaRPr>
          </a:p>
        </p:txBody>
      </p:sp>
      <p:sp>
        <p:nvSpPr>
          <p:cNvPr id="28716" name="Text Box 2"/>
          <p:cNvSpPr txBox="1">
            <a:spLocks noChangeArrowheads="1"/>
          </p:cNvSpPr>
          <p:nvPr/>
        </p:nvSpPr>
        <p:spPr bwMode="auto">
          <a:xfrm>
            <a:off x="2420360" y="933541"/>
            <a:ext cx="3673475" cy="33978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79" tIns="31090" rIns="62179" bIns="310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de-DE" sz="1800" b="1">
                <a:solidFill>
                  <a:srgbClr val="000000"/>
                </a:solidFill>
                <a:latin typeface="+mj-lt"/>
              </a:rPr>
              <a:t>suspected reno-vascular hypertension</a:t>
            </a:r>
            <a:endParaRPr lang="de-DE" altLang="de-DE" sz="1800">
              <a:latin typeface="+mj-lt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871855" y="11549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2011; 41:939–944</a:t>
            </a:r>
          </a:p>
        </p:txBody>
      </p:sp>
    </p:spTree>
    <p:extLst>
      <p:ext uri="{BB962C8B-B14F-4D97-AF65-F5344CB8AC3E}">
        <p14:creationId xmlns:p14="http://schemas.microsoft.com/office/powerpoint/2010/main" val="3365254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7"/>
          <p:cNvSpPr txBox="1">
            <a:spLocks noChangeArrowheads="1"/>
          </p:cNvSpPr>
          <p:nvPr/>
        </p:nvSpPr>
        <p:spPr bwMode="auto">
          <a:xfrm>
            <a:off x="115741" y="3472063"/>
            <a:ext cx="3140077" cy="16004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>
                <a:latin typeface="+mj-lt"/>
              </a:rPr>
              <a:t>Typical male anomalies: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100" dirty="0">
                <a:latin typeface="+mj-lt"/>
              </a:rPr>
              <a:t>       </a:t>
            </a:r>
            <a:r>
              <a:rPr lang="en-GB" altLang="de-DE" sz="1200" dirty="0">
                <a:latin typeface="+mj-lt"/>
              </a:rPr>
              <a:t>undescended testis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>
                <a:latin typeface="+mj-lt"/>
              </a:rPr>
              <a:t>       congenital hydrocele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>
                <a:latin typeface="+mj-lt"/>
              </a:rPr>
              <a:t>       inguinal hernia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>
                <a:latin typeface="+mj-lt"/>
              </a:rPr>
              <a:t>       cystic dysplasia of rete testis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>
                <a:latin typeface="+mj-lt"/>
              </a:rPr>
              <a:t>       cystic dysplastic seminal vesicles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>
                <a:latin typeface="+mj-lt"/>
              </a:rPr>
              <a:t>       intersex = refer to dedicated centre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>
                <a:latin typeface="+mj-lt"/>
              </a:rPr>
              <a:t>       others: </a:t>
            </a:r>
            <a:r>
              <a:rPr lang="en-GB" altLang="de-DE" sz="1200" dirty="0" err="1">
                <a:latin typeface="+mj-lt"/>
              </a:rPr>
              <a:t>hypospadia</a:t>
            </a:r>
            <a:r>
              <a:rPr lang="en-GB" altLang="de-DE" sz="1200" dirty="0">
                <a:latin typeface="+mj-lt"/>
              </a:rPr>
              <a:t>, torsion, inflammation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41590" y="1186647"/>
            <a:ext cx="2185214" cy="677108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000" b="1" dirty="0">
                <a:latin typeface="+mj-lt"/>
              </a:rPr>
              <a:t>Scrotal US (+DDS)</a:t>
            </a:r>
            <a:endParaRPr lang="en-GB" sz="2000" dirty="0">
              <a:latin typeface="+mj-lt"/>
            </a:endParaRPr>
          </a:p>
          <a:p>
            <a:pPr eaLnBrk="1" hangingPunct="1">
              <a:defRPr/>
            </a:pPr>
            <a:r>
              <a:rPr lang="en-GB" dirty="0">
                <a:latin typeface="+mj-lt"/>
              </a:rPr>
              <a:t>+ inguinal &amp; pelvic US</a:t>
            </a:r>
          </a:p>
        </p:txBody>
      </p:sp>
      <p:sp>
        <p:nvSpPr>
          <p:cNvPr id="37892" name="CaixaDeTexto 4"/>
          <p:cNvSpPr txBox="1">
            <a:spLocks noChangeArrowheads="1"/>
          </p:cNvSpPr>
          <p:nvPr/>
        </p:nvSpPr>
        <p:spPr bwMode="auto">
          <a:xfrm>
            <a:off x="3342922" y="3872410"/>
            <a:ext cx="2794644" cy="67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b="1" dirty="0">
                <a:latin typeface="+mj-lt"/>
              </a:rPr>
              <a:t>Usually diagnosis evident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latin typeface="+mj-lt"/>
              </a:rPr>
              <a:t>+ US of the urinary tract</a:t>
            </a:r>
            <a:r>
              <a:rPr lang="en-GB" altLang="de-DE" sz="1800" b="1" dirty="0">
                <a:latin typeface="+mj-lt"/>
              </a:rPr>
              <a:t>*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46360" y="2183679"/>
            <a:ext cx="918841" cy="400110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000" dirty="0">
                <a:latin typeface="+mj-lt"/>
              </a:rPr>
              <a:t>normal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20430" y="2516188"/>
            <a:ext cx="1172116" cy="400110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000">
                <a:latin typeface="+mj-lt"/>
              </a:rPr>
              <a:t>abnormal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80840" y="2183679"/>
            <a:ext cx="1436419" cy="400110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000">
                <a:latin typeface="+mj-lt"/>
              </a:rPr>
              <a:t>inconclusive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24437" y="4581471"/>
            <a:ext cx="4335463" cy="615553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dirty="0">
                <a:latin typeface="+mj-lt"/>
              </a:rPr>
              <a:t>further imaging very rarely needed</a:t>
            </a:r>
          </a:p>
          <a:p>
            <a:pPr eaLnBrk="1" hangingPunct="1">
              <a:defRPr/>
            </a:pPr>
            <a:r>
              <a:rPr lang="en-GB" b="1" dirty="0">
                <a:latin typeface="+mj-lt"/>
              </a:rPr>
              <a:t>       </a:t>
            </a:r>
            <a:r>
              <a:rPr lang="en-GB" sz="1400" b="1" dirty="0">
                <a:latin typeface="+mj-lt"/>
              </a:rPr>
              <a:t>? MRI / VCUG </a:t>
            </a:r>
            <a:r>
              <a:rPr lang="en-GB" sz="1400" dirty="0">
                <a:latin typeface="+mj-lt"/>
              </a:rPr>
              <a:t>for complex / combined malformation</a:t>
            </a:r>
          </a:p>
        </p:txBody>
      </p:sp>
      <p:cxnSp>
        <p:nvCxnSpPr>
          <p:cNvPr id="11" name="Conexão recta unidireccional 10"/>
          <p:cNvCxnSpPr/>
          <p:nvPr/>
        </p:nvCxnSpPr>
        <p:spPr>
          <a:xfrm>
            <a:off x="5024438" y="1905001"/>
            <a:ext cx="1999817" cy="464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flipH="1">
            <a:off x="2121786" y="1928842"/>
            <a:ext cx="2026354" cy="4548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unidireccional 16"/>
          <p:cNvCxnSpPr/>
          <p:nvPr/>
        </p:nvCxnSpPr>
        <p:spPr>
          <a:xfrm>
            <a:off x="4702431" y="1894622"/>
            <a:ext cx="8114" cy="5299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/>
          <p:nvPr/>
        </p:nvCxnSpPr>
        <p:spPr>
          <a:xfrm rot="5400000">
            <a:off x="4338909" y="3472039"/>
            <a:ext cx="79216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01" name="Conexão recta unidireccional 19"/>
          <p:cNvCxnSpPr>
            <a:cxnSpLocks noChangeShapeType="1"/>
          </p:cNvCxnSpPr>
          <p:nvPr/>
        </p:nvCxnSpPr>
        <p:spPr bwMode="auto">
          <a:xfrm>
            <a:off x="7907195" y="2620387"/>
            <a:ext cx="17605" cy="6354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CaixaDeTexto 23"/>
          <p:cNvSpPr txBox="1"/>
          <p:nvPr/>
        </p:nvSpPr>
        <p:spPr>
          <a:xfrm>
            <a:off x="95898" y="5269516"/>
            <a:ext cx="2730430" cy="496887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="1" dirty="0">
                <a:latin typeface="+mj-lt"/>
              </a:rPr>
              <a:t>*</a:t>
            </a:r>
            <a:r>
              <a:rPr lang="en-GB" sz="1400" dirty="0">
                <a:latin typeface="+mj-lt"/>
              </a:rPr>
              <a:t> including adrenal US</a:t>
            </a:r>
          </a:p>
          <a:p>
            <a:pPr eaLnBrk="1" hangingPunct="1">
              <a:defRPr/>
            </a:pPr>
            <a:r>
              <a:rPr lang="en-GB" sz="1200" dirty="0">
                <a:latin typeface="+mj-lt"/>
              </a:rPr>
              <a:t>    search for associated malformations</a:t>
            </a:r>
            <a:endParaRPr lang="en-GB" sz="1100" dirty="0">
              <a:latin typeface="+mj-lt"/>
            </a:endParaRPr>
          </a:p>
        </p:txBody>
      </p:sp>
      <p:sp>
        <p:nvSpPr>
          <p:cNvPr id="37904" name="CaixaDeTexto 20"/>
          <p:cNvSpPr txBox="1">
            <a:spLocks noChangeArrowheads="1"/>
          </p:cNvSpPr>
          <p:nvPr/>
        </p:nvSpPr>
        <p:spPr bwMode="auto">
          <a:xfrm>
            <a:off x="7180840" y="3352139"/>
            <a:ext cx="2451100" cy="406400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>
                <a:latin typeface="+mj-lt"/>
              </a:rPr>
              <a:t>US early follow-up</a:t>
            </a:r>
          </a:p>
        </p:txBody>
      </p:sp>
      <p:sp>
        <p:nvSpPr>
          <p:cNvPr id="37905" name="CaixaDeTexto 14"/>
          <p:cNvSpPr txBox="1">
            <a:spLocks noChangeArrowheads="1"/>
          </p:cNvSpPr>
          <p:nvPr/>
        </p:nvSpPr>
        <p:spPr bwMode="auto">
          <a:xfrm>
            <a:off x="164723" y="239578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dirty="0">
                <a:latin typeface="+mj-lt"/>
              </a:rPr>
              <a:t>Imaging of neonatal &amp; infant male genitalia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" y="6547200"/>
            <a:ext cx="9890964" cy="2838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700338" algn="r"/>
                <a:tab pos="5400675" algn="r"/>
              </a:tabLst>
              <a:defRPr/>
            </a:pPr>
            <a:r>
              <a:rPr lang="en-US" sz="1200" b="1" i="1" dirty="0">
                <a:latin typeface="+mj-lt"/>
                <a:ea typeface="Times New Roman" pitchFamily="18" charset="0"/>
                <a:cs typeface="Times New Roman" pitchFamily="18" charset="0"/>
              </a:rPr>
              <a:t>Abbreviations</a:t>
            </a:r>
            <a:r>
              <a:rPr lang="en-US" sz="1000" b="1" dirty="0"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DDS = Duplex Doppler sonography, MRI = magnetic resonance imaging; US = ultrasound; VCUG = voiding 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cystourethrography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de-AT" sz="1000" dirty="0">
              <a:latin typeface="+mj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871855" y="25404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 44:496–502</a:t>
            </a:r>
          </a:p>
        </p:txBody>
      </p:sp>
    </p:spTree>
    <p:extLst>
      <p:ext uri="{BB962C8B-B14F-4D97-AF65-F5344CB8AC3E}">
        <p14:creationId xmlns:p14="http://schemas.microsoft.com/office/powerpoint/2010/main" val="24843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249147" y="315121"/>
            <a:ext cx="5621337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latin typeface="+mj-lt"/>
                <a:ea typeface="ヒラギノ角ゴ ProN W3" charset="-128"/>
                <a:sym typeface="Gill Sans" charset="0"/>
              </a:rPr>
              <a:t>Scrotal swelling in the neonate</a:t>
            </a:r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3526416" y="4971168"/>
            <a:ext cx="5414963" cy="435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>
                <a:latin typeface="+mj-lt"/>
                <a:ea typeface="ヒラギノ角ゴ ProN W3" charset="-128"/>
                <a:sym typeface="Gill Sans" charset="0"/>
              </a:rPr>
              <a:t>(IMMEDIATE) SURGICAL EXPLORATION</a:t>
            </a:r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4048504" y="2948185"/>
            <a:ext cx="2542839" cy="3086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indent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+mj-lt"/>
                <a:ea typeface="ヒラギノ角ゴ ProN W3" charset="-128"/>
                <a:sym typeface="Gill Sans" charset="0"/>
              </a:rPr>
              <a:t>Lack of testicular flow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 flipH="1">
            <a:off x="903508" y="828837"/>
            <a:ext cx="2739742" cy="744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4014795" y="828836"/>
            <a:ext cx="2761647" cy="7872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 flipH="1">
            <a:off x="5295130" y="2259938"/>
            <a:ext cx="1099908" cy="566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696688" y="4175092"/>
            <a:ext cx="0" cy="4694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6530798" y="2309978"/>
            <a:ext cx="416108" cy="39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8149389" y="4283241"/>
            <a:ext cx="2841" cy="6650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 flipH="1">
            <a:off x="4677763" y="3366801"/>
            <a:ext cx="460164" cy="2829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48" name="Rectangle 11"/>
          <p:cNvSpPr>
            <a:spLocks/>
          </p:cNvSpPr>
          <p:nvPr/>
        </p:nvSpPr>
        <p:spPr bwMode="auto">
          <a:xfrm>
            <a:off x="219081" y="1623915"/>
            <a:ext cx="1217833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Hydrocele</a:t>
            </a:r>
          </a:p>
        </p:txBody>
      </p:sp>
      <p:sp>
        <p:nvSpPr>
          <p:cNvPr id="39949" name="Rectangle 12"/>
          <p:cNvSpPr>
            <a:spLocks/>
          </p:cNvSpPr>
          <p:nvPr/>
        </p:nvSpPr>
        <p:spPr bwMode="auto">
          <a:xfrm>
            <a:off x="1541824" y="1121930"/>
            <a:ext cx="126073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 err="1">
                <a:latin typeface="+mj-lt"/>
                <a:ea typeface="ヒラギノ角ゴ ProN W3" charset="-128"/>
                <a:sym typeface="Gill Sans" charset="0"/>
              </a:rPr>
              <a:t>Transilluminant</a:t>
            </a:r>
            <a:endParaRPr lang="en-US" altLang="de-DE" sz="1600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39950" name="Rectangle 13"/>
          <p:cNvSpPr>
            <a:spLocks/>
          </p:cNvSpPr>
          <p:nvPr/>
        </p:nvSpPr>
        <p:spPr bwMode="auto">
          <a:xfrm>
            <a:off x="4677763" y="1117940"/>
            <a:ext cx="159537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Not </a:t>
            </a:r>
            <a:r>
              <a:rPr lang="en-US" altLang="de-DE" sz="1600" dirty="0" err="1">
                <a:latin typeface="+mj-lt"/>
                <a:ea typeface="ヒラギノ角ゴ ProN W3" charset="-128"/>
                <a:sym typeface="Gill Sans" charset="0"/>
              </a:rPr>
              <a:t>transilluminant</a:t>
            </a:r>
            <a:endParaRPr lang="en-US" altLang="de-DE" sz="1600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39951" name="Rectangle 14"/>
          <p:cNvSpPr>
            <a:spLocks/>
          </p:cNvSpPr>
          <p:nvPr/>
        </p:nvSpPr>
        <p:spPr bwMode="auto">
          <a:xfrm>
            <a:off x="219081" y="4688869"/>
            <a:ext cx="1444625" cy="357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Follow up US?</a:t>
            </a:r>
          </a:p>
        </p:txBody>
      </p:sp>
      <p:sp>
        <p:nvSpPr>
          <p:cNvPr id="19472" name="Rectangle 15"/>
          <p:cNvSpPr>
            <a:spLocks/>
          </p:cNvSpPr>
          <p:nvPr/>
        </p:nvSpPr>
        <p:spPr bwMode="auto">
          <a:xfrm>
            <a:off x="3958113" y="3767466"/>
            <a:ext cx="1238921" cy="2616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indent="95250" eaLnBrk="1" hangingPunct="1">
              <a:defRPr/>
            </a:pPr>
            <a:r>
              <a:rPr lang="en-US" altLang="de-DE" sz="1700" dirty="0">
                <a:latin typeface="+mj-lt"/>
              </a:rPr>
              <a:t>Necrosis</a:t>
            </a:r>
            <a:r>
              <a:rPr lang="en-US" altLang="de-DE" sz="1700" b="1" dirty="0">
                <a:latin typeface="+mj-lt"/>
              </a:rPr>
              <a:t>*</a:t>
            </a:r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 rot="10800000" flipV="1">
            <a:off x="1760198" y="3914274"/>
            <a:ext cx="2138034" cy="94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54" name="Rectangle 17"/>
          <p:cNvSpPr>
            <a:spLocks/>
          </p:cNvSpPr>
          <p:nvPr/>
        </p:nvSpPr>
        <p:spPr bwMode="auto">
          <a:xfrm>
            <a:off x="222303" y="3487642"/>
            <a:ext cx="1359406" cy="6080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No surgical emergency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696686" y="2049462"/>
            <a:ext cx="3982" cy="13178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56" name="Rectangle 19"/>
          <p:cNvSpPr>
            <a:spLocks/>
          </p:cNvSpPr>
          <p:nvPr/>
        </p:nvSpPr>
        <p:spPr bwMode="auto">
          <a:xfrm>
            <a:off x="7007010" y="2471443"/>
            <a:ext cx="2569501" cy="7815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Reduced testicular flow and/or twisted spermatic cord / </a:t>
            </a:r>
            <a:r>
              <a:rPr lang="en-US" altLang="de-DE" sz="1600" dirty="0" err="1">
                <a:latin typeface="+mj-lt"/>
                <a:ea typeface="ヒラギノ角ゴ ProN W3" charset="-128"/>
                <a:sym typeface="Gill Sans" charset="0"/>
              </a:rPr>
              <a:t>funiculum</a:t>
            </a: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 </a:t>
            </a:r>
          </a:p>
        </p:txBody>
      </p:sp>
      <p:sp>
        <p:nvSpPr>
          <p:cNvPr id="39957" name="Rectangle 20"/>
          <p:cNvSpPr>
            <a:spLocks/>
          </p:cNvSpPr>
          <p:nvPr/>
        </p:nvSpPr>
        <p:spPr bwMode="auto">
          <a:xfrm>
            <a:off x="5395618" y="3765025"/>
            <a:ext cx="4383072" cy="4075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Bilateral or possibly vital testicular tissue</a:t>
            </a:r>
            <a:r>
              <a:rPr lang="en-US" altLang="de-DE" sz="18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800" b="1" baseline="30000" dirty="0">
                <a:latin typeface="+mj-lt"/>
                <a:ea typeface="ヒラギノ角ゴ ProN W3" charset="-128"/>
                <a:sym typeface="Gill Sans" charset="0"/>
              </a:rPr>
              <a:t>1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014795" y="2266512"/>
            <a:ext cx="2153776" cy="399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59" name="Rectangle 22"/>
          <p:cNvSpPr>
            <a:spLocks/>
          </p:cNvSpPr>
          <p:nvPr/>
        </p:nvSpPr>
        <p:spPr bwMode="auto">
          <a:xfrm>
            <a:off x="1614239" y="2521658"/>
            <a:ext cx="2124622" cy="7386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Extra-testicular cause of scrotal swelling or suspected </a:t>
            </a:r>
            <a:r>
              <a:rPr lang="en-US" altLang="de-DE" sz="1600" dirty="0" err="1">
                <a:latin typeface="+mj-lt"/>
                <a:ea typeface="ヒラギノ角ゴ ProN W3" charset="-128"/>
                <a:sym typeface="Gill Sans" charset="0"/>
              </a:rPr>
              <a:t>Tumour</a:t>
            </a:r>
            <a:endParaRPr lang="en-US" altLang="de-DE" sz="1600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1751085" y="3390172"/>
            <a:ext cx="877821" cy="4100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>
            <a:off x="2902626" y="3388557"/>
            <a:ext cx="1215909" cy="146525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62" name="Rectangle 25"/>
          <p:cNvSpPr>
            <a:spLocks/>
          </p:cNvSpPr>
          <p:nvPr/>
        </p:nvSpPr>
        <p:spPr bwMode="auto">
          <a:xfrm>
            <a:off x="2623912" y="3388557"/>
            <a:ext cx="1779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or</a:t>
            </a:r>
          </a:p>
        </p:txBody>
      </p:sp>
      <p:sp>
        <p:nvSpPr>
          <p:cNvPr id="39963" name="Line 26"/>
          <p:cNvSpPr>
            <a:spLocks noChangeShapeType="1"/>
          </p:cNvSpPr>
          <p:nvPr/>
        </p:nvSpPr>
        <p:spPr bwMode="auto">
          <a:xfrm>
            <a:off x="8101263" y="3368842"/>
            <a:ext cx="1" cy="3208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964" name="Rectangle 27"/>
          <p:cNvSpPr>
            <a:spLocks/>
          </p:cNvSpPr>
          <p:nvPr/>
        </p:nvSpPr>
        <p:spPr bwMode="auto">
          <a:xfrm>
            <a:off x="139483" y="5768952"/>
            <a:ext cx="8801896" cy="30766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87313" eaLnBrk="1" hangingPunct="1">
              <a:spcBef>
                <a:spcPct val="0"/>
              </a:spcBef>
              <a:buFontTx/>
              <a:buNone/>
            </a:pPr>
            <a:r>
              <a:rPr lang="en-US" altLang="de-DE" sz="1200" b="1" dirty="0">
                <a:latin typeface="+mj-lt"/>
                <a:ea typeface="ヒラギノ角ゴ ProN W3" charset="-128"/>
                <a:sym typeface="Gill Sans" charset="0"/>
              </a:rPr>
              <a:t>* </a:t>
            </a: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Mixed echogenicity with necrotic areas, possible calcifications, avascular (sometimes indistinguishable from </a:t>
            </a:r>
            <a:r>
              <a:rPr lang="en-US" altLang="de-DE" sz="1200" dirty="0" err="1">
                <a:latin typeface="+mj-lt"/>
                <a:ea typeface="ヒラギノ角ゴ ProN W3" charset="-128"/>
                <a:sym typeface="Gill Sans" charset="0"/>
              </a:rPr>
              <a:t>teratoma</a:t>
            </a: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 ---&gt;follow up US)</a:t>
            </a:r>
          </a:p>
        </p:txBody>
      </p:sp>
      <p:sp>
        <p:nvSpPr>
          <p:cNvPr id="39965" name="Rectangle 28"/>
          <p:cNvSpPr>
            <a:spLocks/>
          </p:cNvSpPr>
          <p:nvPr/>
        </p:nvSpPr>
        <p:spPr bwMode="auto">
          <a:xfrm>
            <a:off x="139484" y="6076619"/>
            <a:ext cx="5622688" cy="28229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87313" eaLnBrk="1" hangingPunct="1">
              <a:spcBef>
                <a:spcPct val="0"/>
              </a:spcBef>
              <a:buFontTx/>
              <a:buNone/>
            </a:pPr>
            <a:r>
              <a:rPr lang="en-US" altLang="de-DE" sz="12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200" b="1" baseline="30000" dirty="0">
                <a:latin typeface="+mj-lt"/>
                <a:ea typeface="ヒラギノ角ゴ ProN W3" charset="-128"/>
                <a:sym typeface="Gill Sans" charset="0"/>
              </a:rPr>
              <a:t>1</a:t>
            </a: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 </a:t>
            </a:r>
            <a:r>
              <a:rPr lang="en-US" altLang="de-DE" sz="1200" dirty="0" err="1">
                <a:latin typeface="+mj-lt"/>
                <a:ea typeface="ヒラギノ角ゴ ProN W3" charset="-128"/>
                <a:sym typeface="Gill Sans" charset="0"/>
              </a:rPr>
              <a:t>Visualisation</a:t>
            </a: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 of some normal or </a:t>
            </a:r>
            <a:r>
              <a:rPr lang="en-US" altLang="de-DE" sz="1200" dirty="0" err="1">
                <a:latin typeface="+mj-lt"/>
                <a:ea typeface="ヒラギノ角ゴ ProN W3" charset="-128"/>
                <a:sym typeface="Gill Sans" charset="0"/>
              </a:rPr>
              <a:t>oedematous</a:t>
            </a: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 testicular tissue, perfused areas … </a:t>
            </a:r>
          </a:p>
        </p:txBody>
      </p:sp>
      <p:sp>
        <p:nvSpPr>
          <p:cNvPr id="39966" name="Rectangle 29"/>
          <p:cNvSpPr>
            <a:spLocks/>
          </p:cNvSpPr>
          <p:nvPr/>
        </p:nvSpPr>
        <p:spPr bwMode="auto">
          <a:xfrm>
            <a:off x="4048504" y="1729860"/>
            <a:ext cx="3860254" cy="4176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Inguinal &amp; scrotal US (+ CDS/DDS)</a:t>
            </a:r>
          </a:p>
        </p:txBody>
      </p:sp>
      <p:sp>
        <p:nvSpPr>
          <p:cNvPr id="39967" name="Rectangle 30"/>
          <p:cNvSpPr>
            <a:spLocks/>
          </p:cNvSpPr>
          <p:nvPr/>
        </p:nvSpPr>
        <p:spPr bwMode="auto">
          <a:xfrm>
            <a:off x="6597657" y="593726"/>
            <a:ext cx="3176005" cy="72072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87313" eaLnBrk="1" hangingPunct="1">
              <a:spcBef>
                <a:spcPct val="0"/>
              </a:spcBef>
              <a:buFontTx/>
              <a:buNone/>
            </a:pPr>
            <a:r>
              <a:rPr lang="en-US" altLang="de-DE" sz="1200" b="1" dirty="0">
                <a:latin typeface="+mj-lt"/>
                <a:ea typeface="ヒラギノ角ゴ ProN W3" charset="-128"/>
                <a:sym typeface="Gill Sans" charset="0"/>
              </a:rPr>
              <a:t>Note: </a:t>
            </a: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In torsions present at birth testicle almost never salvageable - in neonatal torsion (&lt;30 d after birth) testicle more often salvageable</a:t>
            </a:r>
          </a:p>
        </p:txBody>
      </p:sp>
      <p:sp>
        <p:nvSpPr>
          <p:cNvPr id="39971" name="Line 34"/>
          <p:cNvSpPr>
            <a:spLocks noChangeShapeType="1"/>
          </p:cNvSpPr>
          <p:nvPr/>
        </p:nvSpPr>
        <p:spPr bwMode="auto">
          <a:xfrm>
            <a:off x="5295131" y="3323369"/>
            <a:ext cx="447944" cy="3502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567060" y="25404"/>
            <a:ext cx="3338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2015; 45:2023–2028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5035" y="6574186"/>
            <a:ext cx="9890964" cy="2838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700338" algn="r"/>
                <a:tab pos="5400675" algn="r"/>
              </a:tabLst>
              <a:defRPr/>
            </a:pPr>
            <a:r>
              <a:rPr lang="en-US" sz="1200" b="1" i="1" dirty="0">
                <a:latin typeface="+mj-lt"/>
                <a:ea typeface="Times New Roman" pitchFamily="18" charset="0"/>
                <a:cs typeface="Times New Roman" pitchFamily="18" charset="0"/>
              </a:rPr>
              <a:t>Abbreviations</a:t>
            </a:r>
            <a:r>
              <a:rPr lang="en-US" sz="1000" b="1" dirty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CDS = 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Colour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Doppler Sonography, d = day(s),  DDS = Duplex Doppler Sonography, US = ultrasound (high resolution, linear transducer!) </a:t>
            </a:r>
            <a:endParaRPr lang="de-AT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20769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247393" y="313255"/>
            <a:ext cx="8712200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latin typeface="+mj-lt"/>
                <a:ea typeface="ヒラギノ角ゴ ProN W3" charset="-128"/>
                <a:sym typeface="Gill Sans" charset="0"/>
              </a:rPr>
              <a:t>Suspected testicular torsion in children &gt;1 month</a:t>
            </a: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192505" y="1290083"/>
            <a:ext cx="2428382" cy="9535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Symptoms &lt;24h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+mj-lt"/>
                <a:ea typeface="ヒラギノ角ゴ ProN W3" charset="-128"/>
                <a:sym typeface="Gill Sans" charset="0"/>
              </a:rPr>
              <a:t>+</a:t>
            </a: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 typical age</a:t>
            </a:r>
            <a:r>
              <a:rPr lang="en-US" altLang="de-DE" sz="2000" b="1" dirty="0">
                <a:latin typeface="+mj-lt"/>
                <a:ea typeface="ヒラギノ角ゴ ProN W3" charset="-128"/>
                <a:sym typeface="Gill Sans" charset="0"/>
              </a:rPr>
              <a:t> 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≥1 typical clinical sign</a:t>
            </a:r>
            <a:r>
              <a:rPr lang="en-US" altLang="de-DE" sz="20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1033811" y="5484678"/>
            <a:ext cx="4203562" cy="5238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EMERGENCY SURGICAL EXPLORATION</a:t>
            </a:r>
          </a:p>
        </p:txBody>
      </p:sp>
      <p:sp>
        <p:nvSpPr>
          <p:cNvPr id="38917" name="Rectangle 4"/>
          <p:cNvSpPr>
            <a:spLocks/>
          </p:cNvSpPr>
          <p:nvPr/>
        </p:nvSpPr>
        <p:spPr bwMode="auto">
          <a:xfrm>
            <a:off x="4363246" y="1293441"/>
            <a:ext cx="4860965" cy="944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Symptoms &gt;24h 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	or atypical age or atypical clinical sign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Consider </a:t>
            </a:r>
            <a:r>
              <a:rPr lang="en-US" altLang="de-DE" sz="2000" dirty="0" err="1">
                <a:latin typeface="+mj-lt"/>
                <a:ea typeface="ヒラギノ角ゴ ProN W3" charset="-128"/>
                <a:sym typeface="Gill Sans" charset="0"/>
              </a:rPr>
              <a:t>DDx</a:t>
            </a:r>
            <a:r>
              <a:rPr lang="en-US" altLang="de-DE" sz="20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2000" b="1" baseline="30000" dirty="0">
                <a:latin typeface="+mj-lt"/>
                <a:ea typeface="ヒラギノ角ゴ ProN W3" charset="-128"/>
                <a:sym typeface="Gill Sans" charset="0"/>
              </a:rPr>
              <a:t>2</a:t>
            </a:r>
          </a:p>
        </p:txBody>
      </p:sp>
      <p:sp>
        <p:nvSpPr>
          <p:cNvPr id="38918" name="Rectangle 5"/>
          <p:cNvSpPr>
            <a:spLocks/>
          </p:cNvSpPr>
          <p:nvPr/>
        </p:nvSpPr>
        <p:spPr bwMode="auto">
          <a:xfrm>
            <a:off x="6871854" y="3666178"/>
            <a:ext cx="2560903" cy="5585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Torsion excluded</a:t>
            </a:r>
            <a:r>
              <a:rPr lang="en-US" altLang="de-DE" sz="18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800" b="1" baseline="30000" dirty="0">
                <a:latin typeface="+mj-lt"/>
                <a:ea typeface="ヒラギノ角ゴ ProN W3" charset="-128"/>
                <a:sym typeface="Gill Sans" charset="0"/>
              </a:rPr>
              <a:t>3</a:t>
            </a: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 consider </a:t>
            </a:r>
            <a:r>
              <a:rPr lang="en-US" altLang="de-DE" sz="1600" dirty="0" err="1">
                <a:latin typeface="+mj-lt"/>
                <a:ea typeface="ヒラギノ角ゴ ProN W3" charset="-128"/>
                <a:sym typeface="Gill Sans" charset="0"/>
              </a:rPr>
              <a:t>DDx</a:t>
            </a:r>
            <a:r>
              <a:rPr lang="en-US" altLang="de-DE" sz="16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600" b="1" baseline="30000" dirty="0">
                <a:latin typeface="+mj-lt"/>
                <a:ea typeface="ヒラギノ角ゴ ProN W3" charset="-128"/>
                <a:sym typeface="Gill Sans" charset="0"/>
              </a:rPr>
              <a:t>2</a:t>
            </a:r>
          </a:p>
        </p:txBody>
      </p:sp>
      <p:sp>
        <p:nvSpPr>
          <p:cNvPr id="38919" name="Rectangle 6"/>
          <p:cNvSpPr>
            <a:spLocks/>
          </p:cNvSpPr>
          <p:nvPr/>
        </p:nvSpPr>
        <p:spPr bwMode="auto">
          <a:xfrm>
            <a:off x="6262891" y="4356308"/>
            <a:ext cx="3515780" cy="111103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600" b="1" baseline="30000" dirty="0">
                <a:latin typeface="+mj-lt"/>
                <a:ea typeface="ヒラギノ角ゴ ProN W3" charset="-128"/>
                <a:sym typeface="Gill Sans" charset="0"/>
              </a:rPr>
              <a:t>2</a:t>
            </a:r>
            <a:r>
              <a:rPr lang="en-US" altLang="de-DE" sz="1600" b="1" dirty="0">
                <a:latin typeface="+mj-lt"/>
                <a:ea typeface="ヒラギノ角ゴ ProN W3" charset="-128"/>
                <a:sym typeface="Gill Sans" charset="0"/>
              </a:rPr>
              <a:t> </a:t>
            </a:r>
            <a:r>
              <a:rPr lang="en-US" altLang="de-DE" sz="1600" b="1" dirty="0" err="1">
                <a:latin typeface="+mj-lt"/>
                <a:ea typeface="ヒラギノ角ゴ ProN W3" charset="-128"/>
                <a:sym typeface="Gill Sans" charset="0"/>
              </a:rPr>
              <a:t>DDx</a:t>
            </a:r>
            <a:r>
              <a:rPr lang="en-US" altLang="de-DE" sz="1600" b="1" dirty="0">
                <a:latin typeface="+mj-lt"/>
                <a:ea typeface="ヒラギノ角ゴ ProN W3" charset="-128"/>
                <a:sym typeface="Gill Sans" charset="0"/>
              </a:rPr>
              <a:t>:</a:t>
            </a:r>
          </a:p>
          <a:p>
            <a:pPr marL="273050" indent="-177800">
              <a:spcBef>
                <a:spcPct val="0"/>
              </a:spcBef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Intermittent testicular torsion</a:t>
            </a:r>
          </a:p>
          <a:p>
            <a:pPr marL="273050" indent="-177800">
              <a:spcBef>
                <a:spcPct val="0"/>
              </a:spcBef>
            </a:pPr>
            <a:r>
              <a:rPr lang="en-US" altLang="de-DE" sz="1400" dirty="0" err="1">
                <a:latin typeface="+mj-lt"/>
                <a:ea typeface="ヒラギノ角ゴ ProN W3" charset="-128"/>
                <a:sym typeface="Gill Sans" charset="0"/>
              </a:rPr>
              <a:t>Testical</a:t>
            </a: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 /</a:t>
            </a:r>
            <a:r>
              <a:rPr lang="en-US" altLang="de-DE" sz="1400" dirty="0" err="1">
                <a:latin typeface="+mj-lt"/>
                <a:ea typeface="ヒラギノ角ゴ ProN W3" charset="-128"/>
                <a:sym typeface="Gill Sans" charset="0"/>
              </a:rPr>
              <a:t>epididymal</a:t>
            </a: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 appendix torsion</a:t>
            </a:r>
          </a:p>
          <a:p>
            <a:pPr marL="273050" indent="-177800">
              <a:spcBef>
                <a:spcPct val="0"/>
              </a:spcBef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Epididymitis / </a:t>
            </a:r>
            <a:r>
              <a:rPr lang="en-US" altLang="de-DE" sz="1400" dirty="0" err="1">
                <a:latin typeface="+mj-lt"/>
                <a:ea typeface="ヒラギノ角ゴ ProN W3" charset="-128"/>
                <a:sym typeface="Gill Sans" charset="0"/>
              </a:rPr>
              <a:t>Epididymo-orchitis</a:t>
            </a:r>
            <a:endParaRPr lang="en-US" altLang="de-DE" sz="1400" dirty="0">
              <a:latin typeface="+mj-lt"/>
              <a:ea typeface="ヒラギノ角ゴ ProN W3" charset="-128"/>
              <a:sym typeface="Gill Sans" charset="0"/>
            </a:endParaRPr>
          </a:p>
          <a:p>
            <a:pPr marL="273050" indent="-177800">
              <a:spcBef>
                <a:spcPct val="0"/>
              </a:spcBef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Scrotal edema, </a:t>
            </a:r>
            <a:r>
              <a:rPr lang="en-US" altLang="de-DE" sz="1400" dirty="0" err="1">
                <a:latin typeface="+mj-lt"/>
                <a:ea typeface="ヒラギノ角ゴ ProN W3" charset="-128"/>
                <a:sym typeface="Gill Sans" charset="0"/>
              </a:rPr>
              <a:t>Tumour</a:t>
            </a: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, others …</a:t>
            </a: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 flipV="1">
            <a:off x="2090482" y="3014400"/>
            <a:ext cx="2190517" cy="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23" name="Rectangle 12"/>
          <p:cNvSpPr>
            <a:spLocks/>
          </p:cNvSpPr>
          <p:nvPr/>
        </p:nvSpPr>
        <p:spPr bwMode="auto">
          <a:xfrm>
            <a:off x="2128627" y="2612117"/>
            <a:ext cx="2102815" cy="447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  <a:ea typeface="ヒラギノ角ゴ ProN W3" charset="-128"/>
                <a:sym typeface="Lucida Grande"/>
              </a:rPr>
              <a:t>If NO delay in treatment</a:t>
            </a:r>
          </a:p>
        </p:txBody>
      </p:sp>
      <p:sp>
        <p:nvSpPr>
          <p:cNvPr id="38926" name="Rectangle 15"/>
          <p:cNvSpPr>
            <a:spLocks/>
          </p:cNvSpPr>
          <p:nvPr/>
        </p:nvSpPr>
        <p:spPr bwMode="auto">
          <a:xfrm>
            <a:off x="4335112" y="2757591"/>
            <a:ext cx="4889099" cy="39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</a:t>
            </a: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Emergency inguinal &amp; scrotal US </a:t>
            </a: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(US + C/DDS)</a:t>
            </a:r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 flipH="1">
            <a:off x="4089898" y="3266319"/>
            <a:ext cx="2150858" cy="20797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25" name="Rectangle 14"/>
          <p:cNvSpPr>
            <a:spLocks/>
          </p:cNvSpPr>
          <p:nvPr/>
        </p:nvSpPr>
        <p:spPr bwMode="auto">
          <a:xfrm>
            <a:off x="4402433" y="3674674"/>
            <a:ext cx="1838323" cy="550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Torsion confirmed </a:t>
            </a: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or equivocal US</a:t>
            </a:r>
          </a:p>
        </p:txBody>
      </p:sp>
      <p:sp>
        <p:nvSpPr>
          <p:cNvPr id="38934" name="Line 25"/>
          <p:cNvSpPr>
            <a:spLocks noChangeShapeType="1"/>
          </p:cNvSpPr>
          <p:nvPr/>
        </p:nvSpPr>
        <p:spPr bwMode="auto">
          <a:xfrm>
            <a:off x="6871855" y="3266319"/>
            <a:ext cx="951085" cy="3166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35" name="Line 26"/>
          <p:cNvSpPr>
            <a:spLocks noChangeShapeType="1"/>
          </p:cNvSpPr>
          <p:nvPr/>
        </p:nvSpPr>
        <p:spPr bwMode="auto">
          <a:xfrm>
            <a:off x="2017981" y="2335074"/>
            <a:ext cx="18388" cy="30728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800640" y="1038976"/>
            <a:ext cx="1384300" cy="1005492"/>
            <a:chOff x="3333751" y="937224"/>
            <a:chExt cx="1384300" cy="842905"/>
          </a:xfrm>
        </p:grpSpPr>
        <p:sp>
          <p:nvSpPr>
            <p:cNvPr id="38937" name="Line 29"/>
            <p:cNvSpPr>
              <a:spLocks noChangeShapeType="1"/>
            </p:cNvSpPr>
            <p:nvPr/>
          </p:nvSpPr>
          <p:spPr bwMode="auto">
            <a:xfrm rot="10800000">
              <a:off x="4024456" y="937224"/>
              <a:ext cx="1444" cy="8397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38938" name="Line 30"/>
            <p:cNvSpPr>
              <a:spLocks noChangeShapeType="1"/>
            </p:cNvSpPr>
            <p:nvPr/>
          </p:nvSpPr>
          <p:spPr bwMode="auto">
            <a:xfrm>
              <a:off x="3333751" y="1780129"/>
              <a:ext cx="1384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AT">
                <a:latin typeface="+mj-lt"/>
              </a:endParaRPr>
            </a:p>
          </p:txBody>
        </p:sp>
      </p:grpSp>
      <p:sp>
        <p:nvSpPr>
          <p:cNvPr id="38939" name="Line 31"/>
          <p:cNvSpPr>
            <a:spLocks noChangeShapeType="1"/>
          </p:cNvSpPr>
          <p:nvPr/>
        </p:nvSpPr>
        <p:spPr bwMode="auto">
          <a:xfrm>
            <a:off x="2133583" y="3952803"/>
            <a:ext cx="1514493" cy="145511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41" name="Rectangle 33"/>
          <p:cNvSpPr>
            <a:spLocks/>
          </p:cNvSpPr>
          <p:nvPr/>
        </p:nvSpPr>
        <p:spPr bwMode="auto">
          <a:xfrm>
            <a:off x="58361" y="2346024"/>
            <a:ext cx="1792088" cy="1071563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* Typical clinical signs: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Sudden onset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Nausea and/or vomiting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Absent </a:t>
            </a:r>
            <a:r>
              <a:rPr lang="en-US" altLang="de-DE" sz="1200" dirty="0" err="1">
                <a:latin typeface="+mj-lt"/>
                <a:ea typeface="ヒラギノ角ゴ ProN W3" charset="-128"/>
                <a:sym typeface="Gill Sans" charset="0"/>
              </a:rPr>
              <a:t>cremasteric</a:t>
            </a: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 reflex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High position of testis</a:t>
            </a:r>
          </a:p>
        </p:txBody>
      </p:sp>
      <p:sp>
        <p:nvSpPr>
          <p:cNvPr id="38942" name="Rectangle 34"/>
          <p:cNvSpPr>
            <a:spLocks/>
          </p:cNvSpPr>
          <p:nvPr/>
        </p:nvSpPr>
        <p:spPr bwMode="auto">
          <a:xfrm>
            <a:off x="58361" y="3985715"/>
            <a:ext cx="1792088" cy="1187801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*</a:t>
            </a:r>
            <a:r>
              <a:rPr lang="en-US" altLang="de-DE" sz="1400" b="1" baseline="30000" dirty="0">
                <a:latin typeface="+mj-lt"/>
                <a:ea typeface="ヒラギノ角ゴ ProN W3" charset="-128"/>
                <a:sym typeface="Lucida Grande"/>
              </a:rPr>
              <a:t>1</a:t>
            </a: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 Manual </a:t>
            </a:r>
            <a:r>
              <a:rPr lang="en-US" altLang="de-DE" sz="1400" b="1" dirty="0" err="1">
                <a:latin typeface="+mj-lt"/>
                <a:ea typeface="ヒラギノ角ゴ ProN W3" charset="-128"/>
                <a:sym typeface="Lucida Grande"/>
              </a:rPr>
              <a:t>detorsion</a:t>
            </a: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:</a:t>
            </a:r>
          </a:p>
          <a:p>
            <a:pPr marL="180975" indent="-180975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Preferably US-guided.</a:t>
            </a:r>
          </a:p>
          <a:p>
            <a:pPr marL="180975" indent="-180975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If non-guided: Outwards rotation of testis unless pain increases or obvious resistance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1855" y="25404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2015; 45:2023-2028</a:t>
            </a:r>
          </a:p>
        </p:txBody>
      </p:sp>
      <p:sp>
        <p:nvSpPr>
          <p:cNvPr id="38920" name="Rectangle 9"/>
          <p:cNvSpPr>
            <a:spLocks/>
          </p:cNvSpPr>
          <p:nvPr/>
        </p:nvSpPr>
        <p:spPr bwMode="auto">
          <a:xfrm>
            <a:off x="2405575" y="4709481"/>
            <a:ext cx="2906657" cy="29279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Consider manual </a:t>
            </a:r>
            <a:r>
              <a:rPr lang="en-US" altLang="de-DE" sz="1400" dirty="0" err="1">
                <a:latin typeface="+mj-lt"/>
                <a:ea typeface="ヒラギノ角ゴ ProN W3" charset="-128"/>
                <a:sym typeface="Gill Sans" charset="0"/>
              </a:rPr>
              <a:t>detorsion</a:t>
            </a: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 of testis</a:t>
            </a:r>
            <a:r>
              <a:rPr lang="en-US" altLang="de-DE" sz="14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400" b="1" baseline="30000" dirty="0">
                <a:latin typeface="+mj-lt"/>
                <a:ea typeface="ヒラギノ角ゴ ProN W3" charset="-128"/>
                <a:sym typeface="Gill Sans" charset="0"/>
              </a:rPr>
              <a:t>1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" y="6547200"/>
            <a:ext cx="9890964" cy="2838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700338" algn="r"/>
                <a:tab pos="5400675" algn="r"/>
              </a:tabLst>
              <a:defRPr/>
            </a:pPr>
            <a:r>
              <a:rPr lang="en-US" sz="1200" b="1" i="1" dirty="0">
                <a:latin typeface="+mj-lt"/>
                <a:ea typeface="Times New Roman" pitchFamily="18" charset="0"/>
                <a:cs typeface="Times New Roman" pitchFamily="18" charset="0"/>
              </a:rPr>
              <a:t>Abbreviations: 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CDS = 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Colour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Doppler Sonography, DDS = Duplex Doppler Sonography, 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DDx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= differential diagnosis,,  US = ultrasound (high resolution, linear transducer!) </a:t>
            </a:r>
            <a:endParaRPr lang="de-AT" sz="1000" dirty="0">
              <a:latin typeface="+mj-lt"/>
            </a:endParaRPr>
          </a:p>
        </p:txBody>
      </p:sp>
      <p:sp>
        <p:nvSpPr>
          <p:cNvPr id="35" name="Rectangle 6"/>
          <p:cNvSpPr>
            <a:spLocks/>
          </p:cNvSpPr>
          <p:nvPr/>
        </p:nvSpPr>
        <p:spPr bwMode="auto">
          <a:xfrm>
            <a:off x="5782588" y="5593196"/>
            <a:ext cx="4019555" cy="89643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600" b="1" baseline="30000" dirty="0">
                <a:latin typeface="+mj-lt"/>
                <a:ea typeface="ヒラギノ角ゴ ProN W3" charset="-128"/>
                <a:sym typeface="Gill Sans" charset="0"/>
              </a:rPr>
              <a:t>3</a:t>
            </a:r>
            <a:r>
              <a:rPr lang="en-US" altLang="de-DE" sz="1600" b="1" dirty="0">
                <a:latin typeface="+mj-lt"/>
                <a:ea typeface="ヒラギノ角ゴ ProN W3" charset="-128"/>
                <a:sym typeface="Gill Sans" charset="0"/>
              </a:rPr>
              <a:t> Criteria: </a:t>
            </a: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normal &amp; symmetrical echogenicity &amp; structure + symmetrical low resistance intratesticular arterial flow + normal course of spermatic cord (</a:t>
            </a: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no whirlpool or spiral sign)</a:t>
            </a:r>
            <a:endParaRPr lang="en-US" altLang="de-DE" sz="1200" b="1" dirty="0">
              <a:latin typeface="+mj-lt"/>
              <a:ea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3743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241299" y="301560"/>
            <a:ext cx="9573465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latin typeface="+mj-lt"/>
                <a:ea typeface="ヒラギノ角ゴ ProN W3" charset="-128"/>
                <a:sym typeface="Gill Sans" charset="0"/>
              </a:rPr>
              <a:t>Suspected testicular torsion in teenagers &amp; young adults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800" dirty="0">
                <a:latin typeface="+mj-lt"/>
                <a:ea typeface="ヒラギノ角ゴ ProN W3" charset="-128"/>
                <a:sym typeface="Gill Sans" charset="0"/>
              </a:rPr>
              <a:t>(&gt;10 years)</a:t>
            </a: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204571" y="1573168"/>
            <a:ext cx="2417763" cy="7096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>
                <a:latin typeface="+mj-lt"/>
                <a:ea typeface="ヒラギノ角ゴ ProN W3" charset="-128"/>
                <a:sym typeface="Gill Sans" charset="0"/>
              </a:rPr>
              <a:t>Typical clinical signs*</a:t>
            </a: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1913206" y="5519106"/>
            <a:ext cx="4203562" cy="5238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IMMEDIATE SURGICAL EXPLORATION</a:t>
            </a:r>
          </a:p>
        </p:txBody>
      </p:sp>
      <p:sp>
        <p:nvSpPr>
          <p:cNvPr id="38917" name="Rectangle 4"/>
          <p:cNvSpPr>
            <a:spLocks/>
          </p:cNvSpPr>
          <p:nvPr/>
        </p:nvSpPr>
        <p:spPr bwMode="auto">
          <a:xfrm>
            <a:off x="4363246" y="1555516"/>
            <a:ext cx="5321151" cy="723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Doubtful signs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Inadequate examination due to inflammatory scrotal swelling </a:t>
            </a:r>
          </a:p>
        </p:txBody>
      </p:sp>
      <p:sp>
        <p:nvSpPr>
          <p:cNvPr id="38918" name="Rectangle 5"/>
          <p:cNvSpPr>
            <a:spLocks/>
          </p:cNvSpPr>
          <p:nvPr/>
        </p:nvSpPr>
        <p:spPr bwMode="auto">
          <a:xfrm>
            <a:off x="7552922" y="3536810"/>
            <a:ext cx="2131476" cy="546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Normal spermatic cord with normal or increased flow</a:t>
            </a:r>
          </a:p>
        </p:txBody>
      </p:sp>
      <p:sp>
        <p:nvSpPr>
          <p:cNvPr id="38919" name="Rectangle 6"/>
          <p:cNvSpPr>
            <a:spLocks/>
          </p:cNvSpPr>
          <p:nvPr/>
        </p:nvSpPr>
        <p:spPr bwMode="auto">
          <a:xfrm>
            <a:off x="6262891" y="5151016"/>
            <a:ext cx="3379303" cy="8988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Intermittent testicular torsion?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 err="1">
                <a:latin typeface="+mj-lt"/>
                <a:ea typeface="ヒラギノ角ゴ ProN W3" charset="-128"/>
                <a:sym typeface="Gill Sans" charset="0"/>
              </a:rPr>
              <a:t>Testical</a:t>
            </a: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 or </a:t>
            </a:r>
            <a:r>
              <a:rPr lang="en-US" altLang="de-DE" sz="1600" dirty="0" err="1">
                <a:latin typeface="+mj-lt"/>
                <a:ea typeface="ヒラギノ角ゴ ProN W3" charset="-128"/>
                <a:sym typeface="Gill Sans" charset="0"/>
              </a:rPr>
              <a:t>epididymal</a:t>
            </a: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 appendix torsion?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Epididymitis / </a:t>
            </a:r>
            <a:r>
              <a:rPr lang="en-US" altLang="de-DE" sz="1600" dirty="0" err="1">
                <a:latin typeface="+mj-lt"/>
                <a:ea typeface="ヒラギノ角ゴ ProN W3" charset="-128"/>
                <a:sym typeface="Gill Sans" charset="0"/>
              </a:rPr>
              <a:t>Epididymo-orchitis</a:t>
            </a: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?</a:t>
            </a: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 flipV="1">
            <a:off x="2090482" y="3014400"/>
            <a:ext cx="2190517" cy="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23" name="Rectangle 12"/>
          <p:cNvSpPr>
            <a:spLocks/>
          </p:cNvSpPr>
          <p:nvPr/>
        </p:nvSpPr>
        <p:spPr bwMode="auto">
          <a:xfrm>
            <a:off x="2128627" y="2612117"/>
            <a:ext cx="2102815" cy="447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  <a:ea typeface="ヒラギノ角ゴ ProN W3" charset="-128"/>
                <a:sym typeface="Lucida Grande"/>
              </a:rPr>
              <a:t>If NO delay in treatment</a:t>
            </a:r>
          </a:p>
        </p:txBody>
      </p:sp>
      <p:sp>
        <p:nvSpPr>
          <p:cNvPr id="38924" name="Rectangle 13"/>
          <p:cNvSpPr>
            <a:spLocks/>
          </p:cNvSpPr>
          <p:nvPr/>
        </p:nvSpPr>
        <p:spPr bwMode="auto">
          <a:xfrm>
            <a:off x="6149976" y="3565948"/>
            <a:ext cx="1190618" cy="517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Lack of or reduced flow</a:t>
            </a:r>
          </a:p>
        </p:txBody>
      </p:sp>
      <p:sp>
        <p:nvSpPr>
          <p:cNvPr id="38925" name="Rectangle 14"/>
          <p:cNvSpPr>
            <a:spLocks/>
          </p:cNvSpPr>
          <p:nvPr/>
        </p:nvSpPr>
        <p:spPr bwMode="auto">
          <a:xfrm>
            <a:off x="3826522" y="3536810"/>
            <a:ext cx="1924050" cy="557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>
                <a:latin typeface="+mj-lt"/>
                <a:ea typeface="ヒラギノ角ゴ ProN W3" charset="-128"/>
                <a:sym typeface="Gill Sans" charset="0"/>
              </a:rPr>
              <a:t>Twisted spermatic cord</a:t>
            </a:r>
          </a:p>
        </p:txBody>
      </p:sp>
      <p:sp>
        <p:nvSpPr>
          <p:cNvPr id="38926" name="Rectangle 15"/>
          <p:cNvSpPr>
            <a:spLocks/>
          </p:cNvSpPr>
          <p:nvPr/>
        </p:nvSpPr>
        <p:spPr bwMode="auto">
          <a:xfrm>
            <a:off x="4335112" y="2757591"/>
            <a:ext cx="5321150" cy="39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Testicular + spermatic cord assessment </a:t>
            </a: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(US + C/DDS)</a:t>
            </a:r>
          </a:p>
        </p:txBody>
      </p:sp>
      <p:sp>
        <p:nvSpPr>
          <p:cNvPr id="38927" name="Rectangle 18"/>
          <p:cNvSpPr>
            <a:spLocks/>
          </p:cNvSpPr>
          <p:nvPr/>
        </p:nvSpPr>
        <p:spPr bwMode="auto">
          <a:xfrm>
            <a:off x="5874241" y="3721321"/>
            <a:ext cx="160801" cy="2000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300" dirty="0">
                <a:latin typeface="+mj-lt"/>
                <a:ea typeface="ヒラギノ角ゴ ProN W3" charset="-128"/>
                <a:sym typeface="Gill Sans" charset="0"/>
              </a:rPr>
              <a:t>or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122864" y="4185455"/>
            <a:ext cx="1697037" cy="1104321"/>
            <a:chOff x="5122864" y="4185455"/>
            <a:chExt cx="1697037" cy="1104321"/>
          </a:xfrm>
        </p:grpSpPr>
        <p:sp>
          <p:nvSpPr>
            <p:cNvPr id="38928" name="AutoShape 19"/>
            <p:cNvSpPr>
              <a:spLocks/>
            </p:cNvSpPr>
            <p:nvPr/>
          </p:nvSpPr>
          <p:spPr bwMode="auto">
            <a:xfrm>
              <a:off x="5122864" y="4185455"/>
              <a:ext cx="1697037" cy="1174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638906 h 21600"/>
                <a:gd name="T4" fmla="*/ 133330305 w 21600"/>
                <a:gd name="T5" fmla="*/ 638906 h 21600"/>
                <a:gd name="T6" fmla="*/ 133330305 w 21600"/>
                <a:gd name="T7" fmla="*/ 982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38929" name="Line 20"/>
            <p:cNvSpPr>
              <a:spLocks noChangeShapeType="1"/>
            </p:cNvSpPr>
            <p:nvPr/>
          </p:nvSpPr>
          <p:spPr bwMode="auto">
            <a:xfrm>
              <a:off x="5667951" y="4350556"/>
              <a:ext cx="10600" cy="9392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AT">
                <a:latin typeface="+mj-lt"/>
              </a:endParaRPr>
            </a:p>
          </p:txBody>
        </p:sp>
      </p:grpSp>
      <p:sp>
        <p:nvSpPr>
          <p:cNvPr id="38931" name="Line 22"/>
          <p:cNvSpPr>
            <a:spLocks noChangeShapeType="1"/>
          </p:cNvSpPr>
          <p:nvPr/>
        </p:nvSpPr>
        <p:spPr bwMode="auto">
          <a:xfrm>
            <a:off x="5029493" y="3188952"/>
            <a:ext cx="1588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33" name="Line 24"/>
          <p:cNvSpPr>
            <a:spLocks noChangeShapeType="1"/>
          </p:cNvSpPr>
          <p:nvPr/>
        </p:nvSpPr>
        <p:spPr bwMode="auto">
          <a:xfrm>
            <a:off x="8578459" y="3188953"/>
            <a:ext cx="1588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34" name="Line 25"/>
          <p:cNvSpPr>
            <a:spLocks noChangeShapeType="1"/>
          </p:cNvSpPr>
          <p:nvPr/>
        </p:nvSpPr>
        <p:spPr bwMode="auto">
          <a:xfrm>
            <a:off x="6739597" y="3217088"/>
            <a:ext cx="1588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35" name="Line 26"/>
          <p:cNvSpPr>
            <a:spLocks noChangeShapeType="1"/>
          </p:cNvSpPr>
          <p:nvPr/>
        </p:nvSpPr>
        <p:spPr bwMode="auto">
          <a:xfrm>
            <a:off x="2017981" y="2335074"/>
            <a:ext cx="56488" cy="309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36" name="Line 27"/>
          <p:cNvSpPr>
            <a:spLocks noChangeShapeType="1"/>
          </p:cNvSpPr>
          <p:nvPr/>
        </p:nvSpPr>
        <p:spPr bwMode="auto">
          <a:xfrm>
            <a:off x="8362092" y="4161888"/>
            <a:ext cx="8185" cy="8324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800640" y="1038976"/>
            <a:ext cx="1384300" cy="1005492"/>
            <a:chOff x="3333751" y="937224"/>
            <a:chExt cx="1384300" cy="842905"/>
          </a:xfrm>
        </p:grpSpPr>
        <p:sp>
          <p:nvSpPr>
            <p:cNvPr id="38937" name="Line 29"/>
            <p:cNvSpPr>
              <a:spLocks noChangeShapeType="1"/>
            </p:cNvSpPr>
            <p:nvPr/>
          </p:nvSpPr>
          <p:spPr bwMode="auto">
            <a:xfrm rot="10800000">
              <a:off x="4024456" y="937224"/>
              <a:ext cx="1444" cy="8397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AT">
                <a:latin typeface="+mj-lt"/>
              </a:endParaRPr>
            </a:p>
          </p:txBody>
        </p:sp>
        <p:sp>
          <p:nvSpPr>
            <p:cNvPr id="38938" name="Line 30"/>
            <p:cNvSpPr>
              <a:spLocks noChangeShapeType="1"/>
            </p:cNvSpPr>
            <p:nvPr/>
          </p:nvSpPr>
          <p:spPr bwMode="auto">
            <a:xfrm>
              <a:off x="3333751" y="1780129"/>
              <a:ext cx="1384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AT">
                <a:latin typeface="+mj-lt"/>
              </a:endParaRPr>
            </a:p>
          </p:txBody>
        </p:sp>
      </p:grpSp>
      <p:sp>
        <p:nvSpPr>
          <p:cNvPr id="38939" name="Line 31"/>
          <p:cNvSpPr>
            <a:spLocks noChangeShapeType="1"/>
          </p:cNvSpPr>
          <p:nvPr/>
        </p:nvSpPr>
        <p:spPr bwMode="auto">
          <a:xfrm>
            <a:off x="2133583" y="3952803"/>
            <a:ext cx="1514493" cy="145511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40" name="Line 32"/>
          <p:cNvSpPr>
            <a:spLocks noChangeShapeType="1"/>
          </p:cNvSpPr>
          <p:nvPr/>
        </p:nvSpPr>
        <p:spPr bwMode="auto">
          <a:xfrm flipH="1">
            <a:off x="3861203" y="4178360"/>
            <a:ext cx="994166" cy="122955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871855" y="25404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2015; 45:2023–2028</a:t>
            </a:r>
          </a:p>
        </p:txBody>
      </p:sp>
      <p:sp>
        <p:nvSpPr>
          <p:cNvPr id="38920" name="Rectangle 9"/>
          <p:cNvSpPr>
            <a:spLocks/>
          </p:cNvSpPr>
          <p:nvPr/>
        </p:nvSpPr>
        <p:spPr bwMode="auto">
          <a:xfrm>
            <a:off x="2405575" y="4709481"/>
            <a:ext cx="2906657" cy="29279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Consider manual </a:t>
            </a:r>
            <a:r>
              <a:rPr lang="en-US" altLang="de-DE" sz="1400" dirty="0" err="1">
                <a:latin typeface="+mj-lt"/>
                <a:ea typeface="ヒラギノ角ゴ ProN W3" charset="-128"/>
                <a:sym typeface="Gill Sans" charset="0"/>
              </a:rPr>
              <a:t>detorsion</a:t>
            </a: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 of testis*</a:t>
            </a:r>
            <a:r>
              <a:rPr lang="en-US" altLang="de-DE" sz="1400" baseline="30000" dirty="0">
                <a:latin typeface="+mj-lt"/>
                <a:ea typeface="ヒラギノ角ゴ ProN W3" charset="-128"/>
                <a:sym typeface="Gill Sans" charset="0"/>
              </a:rPr>
              <a:t>1</a:t>
            </a: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6738009" y="2384191"/>
            <a:ext cx="1588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" y="6547200"/>
            <a:ext cx="9890964" cy="2838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700338" algn="r"/>
                <a:tab pos="5400675" algn="r"/>
              </a:tabLst>
              <a:defRPr/>
            </a:pPr>
            <a:r>
              <a:rPr lang="en-US" sz="1200" b="1" dirty="0">
                <a:latin typeface="+mj-lt"/>
                <a:ea typeface="Times New Roman" pitchFamily="18" charset="0"/>
                <a:cs typeface="Times New Roman" pitchFamily="18" charset="0"/>
              </a:rPr>
              <a:t>Abbreviations</a:t>
            </a:r>
            <a:r>
              <a:rPr lang="en-US" sz="1000" b="1" dirty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CDS = 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Colour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 Doppler Sonography, DDS = Duplex Doppler Sonography, US = ultrasound (high resolution, linear transducer!) </a:t>
            </a:r>
            <a:endParaRPr lang="de-AT" sz="1000" dirty="0">
              <a:latin typeface="+mj-lt"/>
            </a:endParaRPr>
          </a:p>
        </p:txBody>
      </p:sp>
      <p:sp>
        <p:nvSpPr>
          <p:cNvPr id="35" name="Rectangle 33"/>
          <p:cNvSpPr>
            <a:spLocks/>
          </p:cNvSpPr>
          <p:nvPr/>
        </p:nvSpPr>
        <p:spPr bwMode="auto">
          <a:xfrm>
            <a:off x="58361" y="2346024"/>
            <a:ext cx="1792088" cy="1071563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* Typical clinical signs: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Sudden onset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Nausea and/or vomiting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Absent </a:t>
            </a:r>
            <a:r>
              <a:rPr lang="en-US" altLang="de-DE" sz="1200" dirty="0" err="1">
                <a:latin typeface="+mj-lt"/>
                <a:ea typeface="ヒラギノ角ゴ ProN W3" charset="-128"/>
                <a:sym typeface="Gill Sans" charset="0"/>
              </a:rPr>
              <a:t>cremasteric</a:t>
            </a: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 reflex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High position of testis</a:t>
            </a:r>
          </a:p>
        </p:txBody>
      </p:sp>
      <p:sp>
        <p:nvSpPr>
          <p:cNvPr id="36" name="Rectangle 34"/>
          <p:cNvSpPr>
            <a:spLocks/>
          </p:cNvSpPr>
          <p:nvPr/>
        </p:nvSpPr>
        <p:spPr bwMode="auto">
          <a:xfrm>
            <a:off x="58361" y="3985715"/>
            <a:ext cx="1792088" cy="1187801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*</a:t>
            </a:r>
            <a:r>
              <a:rPr lang="en-US" altLang="de-DE" sz="1400" b="1" baseline="30000" dirty="0">
                <a:latin typeface="+mj-lt"/>
                <a:ea typeface="ヒラギノ角ゴ ProN W3" charset="-128"/>
                <a:sym typeface="Lucida Grande"/>
              </a:rPr>
              <a:t>1</a:t>
            </a: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 Manual </a:t>
            </a:r>
            <a:r>
              <a:rPr lang="en-US" altLang="de-DE" sz="1400" b="1" dirty="0" err="1">
                <a:latin typeface="+mj-lt"/>
                <a:ea typeface="ヒラギノ角ゴ ProN W3" charset="-128"/>
                <a:sym typeface="Lucida Grande"/>
              </a:rPr>
              <a:t>detorsion</a:t>
            </a: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:</a:t>
            </a:r>
          </a:p>
          <a:p>
            <a:pPr marL="180975" indent="-180975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Preferably US-guided.</a:t>
            </a:r>
          </a:p>
          <a:p>
            <a:pPr marL="180975" indent="-180975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If non-guided: Outwards rotation of testis unless pain increases or obvious resistance </a:t>
            </a:r>
          </a:p>
        </p:txBody>
      </p:sp>
    </p:spTree>
    <p:extLst>
      <p:ext uri="{BB962C8B-B14F-4D97-AF65-F5344CB8AC3E}">
        <p14:creationId xmlns:p14="http://schemas.microsoft.com/office/powerpoint/2010/main" val="428453649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241300" y="326401"/>
            <a:ext cx="8386549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dirty="0">
                <a:latin typeface="+mj-lt"/>
                <a:ea typeface="ヒラギノ角ゴ ProN W3" charset="-128"/>
                <a:sym typeface="Gill Sans" charset="0"/>
              </a:rPr>
              <a:t>Imaging algorithm in childhood ovarian torsion</a:t>
            </a: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1906293" y="1115196"/>
            <a:ext cx="6980144" cy="38735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Acute onset lower abdominal pain, </a:t>
            </a: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but symptoms may be non-specific </a:t>
            </a:r>
            <a:endParaRPr lang="en-US" altLang="de-DE" sz="18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408945" y="5480750"/>
            <a:ext cx="5911336" cy="4086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Emergency laparoscopy</a:t>
            </a:r>
          </a:p>
        </p:txBody>
      </p:sp>
      <p:sp>
        <p:nvSpPr>
          <p:cNvPr id="38917" name="Rectangle 4"/>
          <p:cNvSpPr>
            <a:spLocks/>
          </p:cNvSpPr>
          <p:nvPr/>
        </p:nvSpPr>
        <p:spPr bwMode="auto">
          <a:xfrm>
            <a:off x="3128585" y="2094527"/>
            <a:ext cx="3539362" cy="4096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Transabdominal US (full bladder)</a:t>
            </a:r>
            <a:endParaRPr lang="en-US" altLang="de-DE" sz="20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38918" name="Rectangle 5"/>
          <p:cNvSpPr>
            <a:spLocks/>
          </p:cNvSpPr>
          <p:nvPr/>
        </p:nvSpPr>
        <p:spPr bwMode="auto">
          <a:xfrm>
            <a:off x="5820507" y="2767309"/>
            <a:ext cx="1602269" cy="360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no suspicion</a:t>
            </a:r>
            <a:r>
              <a:rPr lang="en-US" altLang="de-DE" sz="18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800" b="1" baseline="30000" dirty="0">
                <a:latin typeface="+mj-lt"/>
                <a:ea typeface="ヒラギノ角ゴ ProN W3" charset="-128"/>
                <a:sym typeface="Gill Sans" charset="0"/>
              </a:rPr>
              <a:t>1</a:t>
            </a:r>
          </a:p>
        </p:txBody>
      </p:sp>
      <p:sp>
        <p:nvSpPr>
          <p:cNvPr id="38923" name="Rectangle 12"/>
          <p:cNvSpPr>
            <a:spLocks/>
          </p:cNvSpPr>
          <p:nvPr/>
        </p:nvSpPr>
        <p:spPr bwMode="auto">
          <a:xfrm>
            <a:off x="4684637" y="3351479"/>
            <a:ext cx="1066827" cy="3691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  <a:ea typeface="ヒラギノ角ゴ ProN W3" charset="-128"/>
                <a:sym typeface="Lucida Grande"/>
              </a:rPr>
              <a:t>If NO delay in treatment</a:t>
            </a:r>
          </a:p>
        </p:txBody>
      </p:sp>
      <p:sp>
        <p:nvSpPr>
          <p:cNvPr id="38926" name="Rectangle 15"/>
          <p:cNvSpPr>
            <a:spLocks/>
          </p:cNvSpPr>
          <p:nvPr/>
        </p:nvSpPr>
        <p:spPr bwMode="auto">
          <a:xfrm>
            <a:off x="222859" y="2793158"/>
            <a:ext cx="3259930" cy="35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</a:t>
            </a: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suggestive of ovarian torsion</a:t>
            </a:r>
            <a:r>
              <a:rPr lang="en-US" altLang="de-DE" sz="18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>
            <a:off x="3997839" y="3245725"/>
            <a:ext cx="9385" cy="21196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25" name="Rectangle 14"/>
          <p:cNvSpPr>
            <a:spLocks/>
          </p:cNvSpPr>
          <p:nvPr/>
        </p:nvSpPr>
        <p:spPr bwMode="auto">
          <a:xfrm>
            <a:off x="3781723" y="2793158"/>
            <a:ext cx="1627497" cy="3344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inconclusive</a:t>
            </a:r>
          </a:p>
        </p:txBody>
      </p:sp>
      <p:sp>
        <p:nvSpPr>
          <p:cNvPr id="38934" name="Line 25"/>
          <p:cNvSpPr>
            <a:spLocks noChangeShapeType="1"/>
          </p:cNvSpPr>
          <p:nvPr/>
        </p:nvSpPr>
        <p:spPr bwMode="auto">
          <a:xfrm>
            <a:off x="7005653" y="3278713"/>
            <a:ext cx="13712" cy="11857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35" name="Line 26"/>
          <p:cNvSpPr>
            <a:spLocks noChangeShapeType="1"/>
          </p:cNvSpPr>
          <p:nvPr/>
        </p:nvSpPr>
        <p:spPr bwMode="auto">
          <a:xfrm>
            <a:off x="2721548" y="3264519"/>
            <a:ext cx="35099" cy="21546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39" name="Line 31"/>
          <p:cNvSpPr>
            <a:spLocks noChangeShapeType="1"/>
          </p:cNvSpPr>
          <p:nvPr/>
        </p:nvSpPr>
        <p:spPr bwMode="auto">
          <a:xfrm>
            <a:off x="4594275" y="3227294"/>
            <a:ext cx="18066" cy="8606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941" name="Rectangle 33"/>
          <p:cNvSpPr>
            <a:spLocks/>
          </p:cNvSpPr>
          <p:nvPr/>
        </p:nvSpPr>
        <p:spPr bwMode="auto">
          <a:xfrm>
            <a:off x="89358" y="3241070"/>
            <a:ext cx="2433778" cy="1177458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* Suggestive findings: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Heterogeneous enlarged ovary, possibly with mass lesion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Multiple (small) peripheral follicles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Fluid-debris levels within these cysts</a:t>
            </a:r>
          </a:p>
          <a:p>
            <a:pPr marL="171450" indent="-171450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Whirlpool sign</a:t>
            </a:r>
          </a:p>
        </p:txBody>
      </p:sp>
      <p:sp>
        <p:nvSpPr>
          <p:cNvPr id="38942" name="Rectangle 34"/>
          <p:cNvSpPr>
            <a:spLocks/>
          </p:cNvSpPr>
          <p:nvPr/>
        </p:nvSpPr>
        <p:spPr bwMode="auto">
          <a:xfrm>
            <a:off x="7094348" y="3218140"/>
            <a:ext cx="1792088" cy="1041786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*</a:t>
            </a:r>
            <a:r>
              <a:rPr lang="en-US" altLang="de-DE" sz="1400" b="1" baseline="30000" dirty="0">
                <a:latin typeface="+mj-lt"/>
                <a:ea typeface="ヒラギノ角ゴ ProN W3" charset="-128"/>
                <a:sym typeface="Lucida Grande"/>
              </a:rPr>
              <a:t>1</a:t>
            </a: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 No suspicion:</a:t>
            </a:r>
          </a:p>
          <a:p>
            <a:pPr marL="180975" indent="-180975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Normal &amp; symmetric size, shape, echogenicity and position of ovaries </a:t>
            </a:r>
          </a:p>
          <a:p>
            <a:pPr marL="180975" indent="-180975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Gill Sans" charset="0"/>
              </a:rPr>
              <a:t>No ascites.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1855" y="25404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2017; 47:1369–1380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" y="6547200"/>
            <a:ext cx="9890964" cy="2838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700338" algn="r"/>
                <a:tab pos="5400675" algn="r"/>
              </a:tabLst>
              <a:defRPr/>
            </a:pPr>
            <a:r>
              <a:rPr lang="en-US" sz="1200" b="1" dirty="0">
                <a:latin typeface="+mj-lt"/>
                <a:ea typeface="Times New Roman" pitchFamily="18" charset="0"/>
                <a:cs typeface="Times New Roman" pitchFamily="18" charset="0"/>
              </a:rPr>
              <a:t>Abbreviations</a:t>
            </a:r>
            <a:r>
              <a:rPr lang="en-US" sz="1000" b="1" dirty="0"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,  US = ultrasound</a:t>
            </a:r>
            <a:endParaRPr lang="de-AT" sz="1000" dirty="0">
              <a:latin typeface="+mj-lt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62464" y="1500227"/>
            <a:ext cx="5206671" cy="52894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1400" b="1" dirty="0">
                <a:latin typeface="+mj-lt"/>
                <a:ea typeface="ヒラギノ角ゴ ProN W3" charset="-128"/>
                <a:sym typeface="Gill Sans" charset="0"/>
              </a:rPr>
              <a:t>Note: </a:t>
            </a: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neonatal ovarian torsion rare, with obscure symptoms &amp; findings, mostly due to cysts. Check also for ovary within an inguinal hernia</a:t>
            </a:r>
            <a:endParaRPr lang="en-US" altLang="de-DE" sz="14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804947" y="1550694"/>
            <a:ext cx="1" cy="3504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7" name="Rectangle 5"/>
          <p:cNvSpPr>
            <a:spLocks/>
          </p:cNvSpPr>
          <p:nvPr/>
        </p:nvSpPr>
        <p:spPr bwMode="auto">
          <a:xfrm>
            <a:off x="8027894" y="2763215"/>
            <a:ext cx="1598130" cy="360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other diagnosis</a:t>
            </a:r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4354872" y="4131906"/>
            <a:ext cx="942863" cy="7366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Consider alternate imaging</a:t>
            </a: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6062502" y="3200728"/>
            <a:ext cx="15569" cy="12636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8" name="Rectangle 5"/>
          <p:cNvSpPr>
            <a:spLocks/>
          </p:cNvSpPr>
          <p:nvPr/>
        </p:nvSpPr>
        <p:spPr bwMode="auto">
          <a:xfrm>
            <a:off x="5485990" y="4550179"/>
            <a:ext cx="1349245" cy="29161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Persistent pain</a:t>
            </a: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6118411" y="4921624"/>
            <a:ext cx="1" cy="51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40" name="Rectangle 5"/>
          <p:cNvSpPr>
            <a:spLocks/>
          </p:cNvSpPr>
          <p:nvPr/>
        </p:nvSpPr>
        <p:spPr bwMode="auto">
          <a:xfrm>
            <a:off x="6952407" y="4550180"/>
            <a:ext cx="1237275" cy="2900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Pain resolved</a:t>
            </a:r>
          </a:p>
        </p:txBody>
      </p:sp>
      <p:sp>
        <p:nvSpPr>
          <p:cNvPr id="41" name="Rectangle 5"/>
          <p:cNvSpPr>
            <a:spLocks/>
          </p:cNvSpPr>
          <p:nvPr/>
        </p:nvSpPr>
        <p:spPr bwMode="auto">
          <a:xfrm>
            <a:off x="6418714" y="5485660"/>
            <a:ext cx="1770968" cy="6857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Observe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Beware of intermittent or partial torsion</a:t>
            </a:r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>
            <a:off x="7089980" y="4955145"/>
            <a:ext cx="10066" cy="4909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>
            <a:off x="9256827" y="3178513"/>
            <a:ext cx="8198" cy="22137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44" name="Rectangle 5"/>
          <p:cNvSpPr>
            <a:spLocks/>
          </p:cNvSpPr>
          <p:nvPr/>
        </p:nvSpPr>
        <p:spPr bwMode="auto">
          <a:xfrm>
            <a:off x="8386549" y="5481520"/>
            <a:ext cx="1239475" cy="6857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Manage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265356553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241300" y="326401"/>
            <a:ext cx="9169400" cy="492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dirty="0">
                <a:latin typeface="+mj-lt"/>
                <a:ea typeface="ヒラギノ角ゴ ProN W3" charset="-128"/>
                <a:sym typeface="Gill Sans" charset="0"/>
              </a:rPr>
              <a:t>Imaging in infants with disorders of sexual development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71855" y="25404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2015; 45:2023–2028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" y="6547200"/>
            <a:ext cx="9890964" cy="2838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700338" algn="r"/>
                <a:tab pos="5400675" algn="r"/>
              </a:tabLst>
              <a:defRPr/>
            </a:pPr>
            <a:r>
              <a:rPr lang="en-US" sz="1200" b="1" i="1" dirty="0">
                <a:latin typeface="+mj-lt"/>
                <a:ea typeface="Times New Roman" pitchFamily="18" charset="0"/>
                <a:cs typeface="Times New Roman" pitchFamily="18" charset="0"/>
              </a:rPr>
              <a:t>Abbreviations</a:t>
            </a:r>
            <a:r>
              <a:rPr lang="en-US" sz="1000" b="1" i="1" dirty="0"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1000" i="1" dirty="0">
                <a:latin typeface="+mj-lt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err="1">
                <a:latin typeface="+mj-lt"/>
                <a:ea typeface="Times New Roman" pitchFamily="18" charset="0"/>
                <a:cs typeface="Times New Roman" pitchFamily="18" charset="0"/>
              </a:rPr>
              <a:t>ce</a:t>
            </a:r>
            <a:r>
              <a:rPr lang="en-US" sz="1000" dirty="0">
                <a:latin typeface="+mj-lt"/>
                <a:ea typeface="Times New Roman" pitchFamily="18" charset="0"/>
                <a:cs typeface="Times New Roman" pitchFamily="18" charset="0"/>
              </a:rPr>
              <a:t>-)US = (contrast enhanced ) ultrasound, MRI = magnetic resonance imaging</a:t>
            </a:r>
            <a:endParaRPr lang="de-AT" sz="1000" dirty="0">
              <a:latin typeface="+mj-lt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2761334" y="1115196"/>
            <a:ext cx="4073901" cy="3622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Clinical suspicion</a:t>
            </a:r>
            <a:endParaRPr lang="en-US" altLang="de-DE" sz="20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2229515" y="2081613"/>
            <a:ext cx="6136440" cy="4096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Detailed transabdominal US (full bladder) + perineal US</a:t>
            </a:r>
            <a:r>
              <a:rPr lang="en-US" altLang="de-DE" sz="20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</a:p>
        </p:txBody>
      </p:sp>
      <p:sp>
        <p:nvSpPr>
          <p:cNvPr id="11" name="Rectangle 15"/>
          <p:cNvSpPr>
            <a:spLocks/>
          </p:cNvSpPr>
          <p:nvPr/>
        </p:nvSpPr>
        <p:spPr bwMode="auto">
          <a:xfrm>
            <a:off x="222859" y="2941075"/>
            <a:ext cx="2498689" cy="35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</a:t>
            </a: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Sufficient - diagnostic</a:t>
            </a:r>
            <a:endParaRPr lang="en-US" altLang="de-DE" sz="18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3160990" y="2947423"/>
            <a:ext cx="4049473" cy="3436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Inconclusive – equivocal or insufficient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618565" y="3334871"/>
            <a:ext cx="0" cy="6833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7" name="Rectangle 33"/>
          <p:cNvSpPr>
            <a:spLocks/>
          </p:cNvSpPr>
          <p:nvPr/>
        </p:nvSpPr>
        <p:spPr bwMode="auto">
          <a:xfrm>
            <a:off x="7494548" y="2507119"/>
            <a:ext cx="2396417" cy="2004107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171450" indent="-79375" eaLnBrk="1" hangingPunct="1">
              <a:spcBef>
                <a:spcPct val="0"/>
              </a:spcBef>
              <a:buNone/>
            </a:pPr>
            <a:r>
              <a:rPr lang="en-US" altLang="de-DE" sz="1600" b="1" dirty="0">
                <a:latin typeface="+mj-lt"/>
                <a:ea typeface="ヒラギノ角ゴ ProN W3" charset="-128"/>
                <a:sym typeface="Lucida Grande"/>
              </a:rPr>
              <a:t>*Assess:</a:t>
            </a:r>
          </a:p>
          <a:p>
            <a:pPr marL="171450" indent="-79375">
              <a:spcBef>
                <a:spcPct val="0"/>
              </a:spcBef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Inner &amp; outer genital structures / regions </a:t>
            </a:r>
          </a:p>
          <a:p>
            <a:pPr marL="268288" lvl="1" indent="-93663">
              <a:spcBef>
                <a:spcPct val="0"/>
              </a:spcBef>
            </a:pPr>
            <a:r>
              <a:rPr lang="pt-BR" altLang="de-DE" sz="1200" dirty="0">
                <a:latin typeface="+mj-lt"/>
                <a:ea typeface="ヒラギノ角ゴ ProN W3" charset="-128"/>
                <a:sym typeface="Gill Sans" charset="0"/>
              </a:rPr>
              <a:t>Labia, inguinal regions, retrovesical space </a:t>
            </a:r>
          </a:p>
          <a:p>
            <a:pPr marL="268288" lvl="1" indent="-93663">
              <a:spcBef>
                <a:spcPct val="0"/>
              </a:spcBef>
            </a:pPr>
            <a:r>
              <a:rPr lang="pt-BR" altLang="de-DE" sz="1200" dirty="0">
                <a:latin typeface="+mj-lt"/>
                <a:ea typeface="ヒラギノ角ゴ ProN W3" charset="-128"/>
                <a:sym typeface="Gill Sans" charset="0"/>
              </a:rPr>
              <a:t>Uterus? gonads? (normal ovaries/ testes, streak gonads )</a:t>
            </a:r>
          </a:p>
          <a:p>
            <a:pPr marL="171450" indent="-79375">
              <a:spcBef>
                <a:spcPct val="0"/>
              </a:spcBef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Entire urinary tract</a:t>
            </a:r>
            <a:endParaRPr lang="pt-BR" altLang="de-DE" sz="1400" dirty="0">
              <a:latin typeface="+mj-lt"/>
              <a:ea typeface="ヒラギノ角ゴ ProN W3" charset="-128"/>
              <a:sym typeface="Gill Sans" charset="0"/>
            </a:endParaRPr>
          </a:p>
          <a:p>
            <a:pPr marL="268288" lvl="1" indent="-93663">
              <a:spcBef>
                <a:spcPct val="0"/>
              </a:spcBef>
            </a:pPr>
            <a:r>
              <a:rPr lang="pt-BR" altLang="de-DE" sz="1200" dirty="0">
                <a:latin typeface="+mj-lt"/>
                <a:ea typeface="ヒラギノ角ゴ ProN W3" charset="-128"/>
                <a:sym typeface="Gill Sans" charset="0"/>
              </a:rPr>
              <a:t>include adrenal glands &amp; urethra</a:t>
            </a:r>
          </a:p>
        </p:txBody>
      </p:sp>
      <p:sp>
        <p:nvSpPr>
          <p:cNvPr id="18" name="Rectangle 34"/>
          <p:cNvSpPr>
            <a:spLocks/>
          </p:cNvSpPr>
          <p:nvPr/>
        </p:nvSpPr>
        <p:spPr bwMode="auto">
          <a:xfrm>
            <a:off x="62464" y="5644191"/>
            <a:ext cx="5556332" cy="491572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268288" indent="-268288">
              <a:spcBef>
                <a:spcPct val="0"/>
              </a:spcBef>
              <a:buNone/>
            </a:pP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*</a:t>
            </a:r>
            <a:r>
              <a:rPr lang="en-US" altLang="de-DE" sz="1400" b="1" baseline="30000" dirty="0">
                <a:latin typeface="+mj-lt"/>
                <a:ea typeface="ヒラギノ角ゴ ProN W3" charset="-128"/>
                <a:sym typeface="Lucida Grande"/>
              </a:rPr>
              <a:t>1</a:t>
            </a:r>
            <a:r>
              <a:rPr lang="en-US" altLang="de-DE" sz="1400" b="1" dirty="0">
                <a:latin typeface="+mj-lt"/>
                <a:ea typeface="ヒラギノ角ゴ ProN W3" charset="-128"/>
                <a:sym typeface="Lucida Grande"/>
              </a:rPr>
              <a:t> Imaging methods:  </a:t>
            </a:r>
            <a:r>
              <a:rPr lang="en-US" altLang="de-DE" sz="1400" dirty="0">
                <a:latin typeface="+mj-lt"/>
                <a:ea typeface="ヒラギノ角ゴ ProN W3" charset="-128"/>
                <a:sym typeface="Lucida Grande"/>
              </a:rPr>
              <a:t>(</a:t>
            </a:r>
            <a:r>
              <a:rPr lang="en-US" altLang="de-DE" sz="1400" dirty="0" err="1">
                <a:latin typeface="+mj-lt"/>
                <a:ea typeface="ヒラギノ角ゴ ProN W3" charset="-128"/>
                <a:sym typeface="Lucida Grande"/>
              </a:rPr>
              <a:t>ce</a:t>
            </a:r>
            <a:r>
              <a:rPr lang="en-US" altLang="de-DE" sz="1400" dirty="0">
                <a:latin typeface="+mj-lt"/>
                <a:ea typeface="ヒラギノ角ゴ ProN W3" charset="-128"/>
                <a:sym typeface="Lucida Grande"/>
              </a:rPr>
              <a:t>-)US </a:t>
            </a:r>
            <a:r>
              <a:rPr lang="en-US" altLang="de-DE" sz="1400" dirty="0" err="1">
                <a:latin typeface="+mj-lt"/>
                <a:ea typeface="ヒラギノ角ゴ ProN W3" charset="-128"/>
                <a:sym typeface="Lucida Grande"/>
              </a:rPr>
              <a:t>genitography</a:t>
            </a:r>
            <a:r>
              <a:rPr lang="en-US" altLang="de-DE" sz="1400" dirty="0">
                <a:latin typeface="+mj-lt"/>
                <a:ea typeface="ヒラギノ角ゴ ProN W3" charset="-128"/>
                <a:sym typeface="Lucida Grande"/>
              </a:rPr>
              <a:t> &amp;/or fluoroscopic </a:t>
            </a:r>
            <a:r>
              <a:rPr lang="en-US" altLang="de-DE" sz="1400" dirty="0" err="1">
                <a:latin typeface="+mj-lt"/>
                <a:ea typeface="ヒラギノ角ゴ ProN W3" charset="-128"/>
                <a:sym typeface="Lucida Grande"/>
              </a:rPr>
              <a:t>genitography</a:t>
            </a:r>
            <a:r>
              <a:rPr lang="en-US" altLang="de-DE" sz="1400" dirty="0">
                <a:latin typeface="+mj-lt"/>
                <a:ea typeface="ヒラギノ角ゴ ProN W3" charset="-128"/>
                <a:sym typeface="Lucida Grande"/>
              </a:rPr>
              <a:t>, genital MRI, possibly MRI of other body areas (e.g., brain)</a:t>
            </a:r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62464" y="1500227"/>
            <a:ext cx="4531811" cy="52894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Depends on presentation &amp; age, clinical &amp; genetic findings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Always meticulous clinical / physical inspection 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4953000" y="1613656"/>
            <a:ext cx="1" cy="3504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>
            <a:off x="1465728" y="2587831"/>
            <a:ext cx="3348318" cy="279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4952999" y="2539432"/>
            <a:ext cx="1" cy="37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7" name="Rectangle 5"/>
          <p:cNvSpPr>
            <a:spLocks/>
          </p:cNvSpPr>
          <p:nvPr/>
        </p:nvSpPr>
        <p:spPr bwMode="auto">
          <a:xfrm>
            <a:off x="3178587" y="4017092"/>
            <a:ext cx="3813884" cy="10837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Additional imaging as needed </a:t>
            </a:r>
            <a:r>
              <a:rPr lang="en-US" altLang="de-DE" sz="18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800" b="1" baseline="30000" dirty="0">
                <a:latin typeface="+mj-lt"/>
                <a:ea typeface="ヒラギノ角ゴ ProN W3" charset="-128"/>
                <a:sym typeface="Gill Sans" charset="0"/>
              </a:rPr>
              <a:t>1</a:t>
            </a:r>
          </a:p>
          <a:p>
            <a:pPr marL="381000" indent="-285750">
              <a:spcBef>
                <a:spcPct val="0"/>
              </a:spcBef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complex genital malformation</a:t>
            </a:r>
          </a:p>
          <a:p>
            <a:pPr marL="381000" indent="-285750">
              <a:spcBef>
                <a:spcPct val="0"/>
              </a:spcBef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ambiguous genitalia with equivocal US</a:t>
            </a:r>
          </a:p>
          <a:p>
            <a:pPr marL="381000" indent="-285750">
              <a:spcBef>
                <a:spcPct val="0"/>
              </a:spcBef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central hormone problem</a:t>
            </a: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4952999" y="3381517"/>
            <a:ext cx="0" cy="5673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222859" y="4047605"/>
            <a:ext cx="745329" cy="360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Stop</a:t>
            </a:r>
          </a:p>
        </p:txBody>
      </p:sp>
      <p:sp>
        <p:nvSpPr>
          <p:cNvPr id="21" name="Rectangle 4"/>
          <p:cNvSpPr>
            <a:spLocks/>
          </p:cNvSpPr>
          <p:nvPr/>
        </p:nvSpPr>
        <p:spPr bwMode="auto">
          <a:xfrm>
            <a:off x="5311727" y="1498260"/>
            <a:ext cx="4343718" cy="52894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Only potential clinical emergency: adrenal hyperplasia, severe dilatation / obstruction of urinary or genital tract</a:t>
            </a:r>
          </a:p>
        </p:txBody>
      </p:sp>
    </p:spTree>
    <p:extLst>
      <p:ext uri="{BB962C8B-B14F-4D97-AF65-F5344CB8AC3E}">
        <p14:creationId xmlns:p14="http://schemas.microsoft.com/office/powerpoint/2010/main" val="4067071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03" y="243642"/>
            <a:ext cx="9738565" cy="769540"/>
          </a:xfrm>
        </p:spPr>
        <p:txBody>
          <a:bodyPr/>
          <a:lstStyle/>
          <a:p>
            <a:pPr algn="ctr"/>
            <a:r>
              <a:rPr lang="de-AT" altLang="de-DE" sz="3200" dirty="0"/>
              <a:t>Renal </a:t>
            </a:r>
            <a:r>
              <a:rPr lang="de-AT" altLang="de-DE" sz="3200" dirty="0" err="1"/>
              <a:t>transplantation</a:t>
            </a:r>
            <a:r>
              <a:rPr lang="de-AT" altLang="de-DE" sz="3200" dirty="0"/>
              <a:t> in </a:t>
            </a:r>
            <a:r>
              <a:rPr lang="de-AT" altLang="de-DE" sz="3200" dirty="0" err="1"/>
              <a:t>childhood</a:t>
            </a:r>
            <a:r>
              <a:rPr lang="de-AT" altLang="de-DE" sz="3200" dirty="0"/>
              <a:t>: </a:t>
            </a:r>
            <a:r>
              <a:rPr lang="de-AT" altLang="de-DE" sz="3200" dirty="0" err="1"/>
              <a:t>pre</a:t>
            </a:r>
            <a:r>
              <a:rPr lang="de-AT" altLang="de-DE" sz="3200" dirty="0"/>
              <a:t>-transplant </a:t>
            </a:r>
            <a:r>
              <a:rPr lang="de-AT" altLang="de-DE" sz="3200" dirty="0" err="1"/>
              <a:t>imaging</a:t>
            </a:r>
            <a:r>
              <a:rPr lang="de-DE" altLang="de-DE" sz="3200" dirty="0"/>
              <a:t> 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6165" y="6459521"/>
            <a:ext cx="9772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AT" altLang="de-DE" sz="1200" dirty="0" err="1">
                <a:latin typeface="+mj-lt"/>
              </a:rPr>
              <a:t>Abbreviations</a:t>
            </a:r>
            <a:r>
              <a:rPr lang="de-AT" altLang="de-DE" sz="1200" dirty="0">
                <a:latin typeface="+mj-lt"/>
              </a:rPr>
              <a:t>:  </a:t>
            </a:r>
            <a:r>
              <a:rPr lang="de-AT" altLang="de-DE" sz="1000" dirty="0">
                <a:latin typeface="+mj-lt"/>
              </a:rPr>
              <a:t>CDS = </a:t>
            </a:r>
            <a:r>
              <a:rPr lang="de-AT" altLang="de-DE" sz="1000" dirty="0" err="1">
                <a:latin typeface="+mj-lt"/>
              </a:rPr>
              <a:t>colour</a:t>
            </a:r>
            <a:r>
              <a:rPr lang="de-AT" altLang="de-DE" sz="1000" dirty="0">
                <a:latin typeface="+mj-lt"/>
              </a:rPr>
              <a:t> Doppler </a:t>
            </a:r>
            <a:r>
              <a:rPr lang="de-AT" altLang="de-DE" sz="1000" dirty="0" err="1">
                <a:latin typeface="+mj-lt"/>
              </a:rPr>
              <a:t>sonography</a:t>
            </a:r>
            <a:r>
              <a:rPr lang="de-AT" altLang="de-DE" sz="1000" dirty="0">
                <a:latin typeface="+mj-lt"/>
              </a:rPr>
              <a:t>, </a:t>
            </a:r>
            <a:r>
              <a:rPr lang="de-AT" altLang="de-DE" sz="1000" dirty="0" err="1">
                <a:latin typeface="+mj-lt"/>
              </a:rPr>
              <a:t>ce</a:t>
            </a:r>
            <a:r>
              <a:rPr lang="de-AT" altLang="de-DE" sz="1000" dirty="0">
                <a:latin typeface="+mj-lt"/>
              </a:rPr>
              <a:t>-CT = </a:t>
            </a:r>
            <a:r>
              <a:rPr lang="de-AT" altLang="de-DE" sz="1000" dirty="0" err="1">
                <a:latin typeface="+mj-lt"/>
              </a:rPr>
              <a:t>contrast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enhanced</a:t>
            </a:r>
            <a:r>
              <a:rPr lang="de-AT" altLang="de-DE" sz="1000" dirty="0">
                <a:latin typeface="+mj-lt"/>
              </a:rPr>
              <a:t> CT,  </a:t>
            </a:r>
            <a:r>
              <a:rPr lang="de-AT" altLang="de-DE" sz="1000" dirty="0" err="1">
                <a:latin typeface="+mj-lt"/>
              </a:rPr>
              <a:t>ce</a:t>
            </a:r>
            <a:r>
              <a:rPr lang="de-AT" altLang="de-DE" sz="1000" dirty="0">
                <a:latin typeface="+mj-lt"/>
              </a:rPr>
              <a:t>-VUS = </a:t>
            </a:r>
            <a:r>
              <a:rPr lang="de-AT" altLang="de-DE" sz="1000" dirty="0" err="1">
                <a:latin typeface="+mj-lt"/>
              </a:rPr>
              <a:t>contrast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enhanced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voiding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urosongraphy</a:t>
            </a:r>
            <a:r>
              <a:rPr lang="de-AT" altLang="de-DE" sz="1000" dirty="0">
                <a:latin typeface="+mj-lt"/>
              </a:rPr>
              <a:t>, CTA/U = </a:t>
            </a:r>
            <a:r>
              <a:rPr lang="de-AT" altLang="de-DE" sz="1000" dirty="0" err="1">
                <a:latin typeface="+mj-lt"/>
              </a:rPr>
              <a:t>computed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tomography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angiography</a:t>
            </a:r>
            <a:r>
              <a:rPr lang="de-AT" altLang="de-DE" sz="1000" dirty="0">
                <a:latin typeface="+mj-lt"/>
              </a:rPr>
              <a:t> / </a:t>
            </a:r>
            <a:r>
              <a:rPr lang="de-AT" altLang="de-DE" sz="1000" dirty="0" err="1">
                <a:latin typeface="+mj-lt"/>
              </a:rPr>
              <a:t>urography</a:t>
            </a:r>
            <a:r>
              <a:rPr lang="de-AT" altLang="de-DE" sz="1000" dirty="0">
                <a:latin typeface="+mj-lt"/>
              </a:rPr>
              <a:t>, MRA/U = </a:t>
            </a:r>
            <a:r>
              <a:rPr lang="de-AT" altLang="de-DE" sz="1000" dirty="0" err="1">
                <a:latin typeface="+mj-lt"/>
              </a:rPr>
              <a:t>magnetic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resonance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angiography</a:t>
            </a:r>
            <a:r>
              <a:rPr lang="de-AT" altLang="de-DE" sz="1000" dirty="0">
                <a:latin typeface="+mj-lt"/>
              </a:rPr>
              <a:t> / </a:t>
            </a:r>
            <a:r>
              <a:rPr lang="de-AT" altLang="de-DE" sz="1000" dirty="0" err="1">
                <a:latin typeface="+mj-lt"/>
              </a:rPr>
              <a:t>urography</a:t>
            </a:r>
            <a:r>
              <a:rPr lang="de-AT" altLang="de-DE" sz="1000" dirty="0">
                <a:latin typeface="+mj-lt"/>
              </a:rPr>
              <a:t>, US = </a:t>
            </a:r>
            <a:r>
              <a:rPr lang="de-AT" altLang="de-DE" sz="1000" dirty="0" err="1">
                <a:latin typeface="+mj-lt"/>
              </a:rPr>
              <a:t>ultrasound</a:t>
            </a:r>
            <a:r>
              <a:rPr lang="de-AT" altLang="de-DE" sz="1000" dirty="0">
                <a:latin typeface="+mj-lt"/>
              </a:rPr>
              <a:t>, VCUG = </a:t>
            </a:r>
            <a:r>
              <a:rPr lang="de-AT" altLang="de-DE" sz="1000" dirty="0" err="1">
                <a:latin typeface="+mj-lt"/>
              </a:rPr>
              <a:t>voiding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cystourethrography</a:t>
            </a:r>
            <a:r>
              <a:rPr lang="de-AT" altLang="de-DE" sz="1000" dirty="0">
                <a:latin typeface="+mj-lt"/>
              </a:rPr>
              <a:t>, VUR = v </a:t>
            </a:r>
            <a:r>
              <a:rPr lang="de-AT" altLang="de-DE" sz="1000" dirty="0" err="1">
                <a:latin typeface="+mj-lt"/>
              </a:rPr>
              <a:t>esico-ureteric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reflux</a:t>
            </a:r>
            <a:endParaRPr lang="de-DE" altLang="de-DE" sz="10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71855" y="25404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2012; 42: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3467692" y="1236440"/>
            <a:ext cx="2789417" cy="4096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Pre-transplant imaging</a:t>
            </a:r>
            <a:endParaRPr lang="en-US" altLang="de-DE" sz="20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8" name="Rectangle 15"/>
          <p:cNvSpPr>
            <a:spLocks/>
          </p:cNvSpPr>
          <p:nvPr/>
        </p:nvSpPr>
        <p:spPr bwMode="auto">
          <a:xfrm>
            <a:off x="1508247" y="2448100"/>
            <a:ext cx="2498689" cy="35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</a:t>
            </a: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Donor evaluation</a:t>
            </a:r>
            <a:endParaRPr lang="en-US" altLang="de-DE" sz="18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9" name="Rectangle 14"/>
          <p:cNvSpPr>
            <a:spLocks/>
          </p:cNvSpPr>
          <p:nvPr/>
        </p:nvSpPr>
        <p:spPr bwMode="auto">
          <a:xfrm>
            <a:off x="6753496" y="2451274"/>
            <a:ext cx="2970736" cy="3436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Recipient evaluation</a:t>
            </a: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H="1">
            <a:off x="1815736" y="2939143"/>
            <a:ext cx="927463" cy="4310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2" name="Rectangle 34"/>
          <p:cNvSpPr>
            <a:spLocks/>
          </p:cNvSpPr>
          <p:nvPr/>
        </p:nvSpPr>
        <p:spPr bwMode="auto">
          <a:xfrm>
            <a:off x="46165" y="5753215"/>
            <a:ext cx="3060160" cy="299451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268288" indent="-268288">
              <a:spcBef>
                <a:spcPct val="0"/>
              </a:spcBef>
              <a:buNone/>
            </a:pPr>
            <a:r>
              <a:rPr lang="en-US" altLang="de-DE" sz="1400" b="1" dirty="0">
                <a:ea typeface="ヒラギノ角ゴ ProN W3" charset="-128"/>
                <a:sym typeface="Gill Sans" charset="0"/>
              </a:rPr>
              <a:t>*</a:t>
            </a:r>
            <a:r>
              <a:rPr lang="en-US" altLang="de-DE" sz="1400" dirty="0">
                <a:latin typeface="+mj-lt"/>
                <a:ea typeface="ヒラギノ角ゴ ProN W3" charset="-128"/>
                <a:sym typeface="Lucida Grande"/>
              </a:rPr>
              <a:t> US also includes pelvis &amp;native kidneys</a:t>
            </a: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H="1">
            <a:off x="2847702" y="1724567"/>
            <a:ext cx="1839227" cy="6740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4862400" y="1724567"/>
            <a:ext cx="3223509" cy="6740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1739536" y="3885142"/>
            <a:ext cx="0" cy="5673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1312304" y="3489623"/>
            <a:ext cx="745329" cy="277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living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888749" y="3872079"/>
            <a:ext cx="0" cy="5673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7093131" y="2926081"/>
            <a:ext cx="26126" cy="15544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2965269" y="2965269"/>
            <a:ext cx="1802674" cy="4180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1" name="Rectangle 5"/>
          <p:cNvSpPr>
            <a:spLocks/>
          </p:cNvSpPr>
          <p:nvPr/>
        </p:nvSpPr>
        <p:spPr bwMode="auto">
          <a:xfrm>
            <a:off x="4157006" y="3476561"/>
            <a:ext cx="1332412" cy="277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deceased</a:t>
            </a:r>
          </a:p>
        </p:txBody>
      </p:sp>
      <p:sp>
        <p:nvSpPr>
          <p:cNvPr id="22" name="Rectangle 5"/>
          <p:cNvSpPr>
            <a:spLocks/>
          </p:cNvSpPr>
          <p:nvPr/>
        </p:nvSpPr>
        <p:spPr bwMode="auto">
          <a:xfrm>
            <a:off x="3607760" y="4576882"/>
            <a:ext cx="2649349" cy="7460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92075"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ea typeface="ヒラギノ角ゴ ProN W3" charset="-128"/>
                <a:sym typeface="Gill Sans" charset="0"/>
              </a:rPr>
              <a:t>US &amp; CDS</a:t>
            </a: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of kidneys</a:t>
            </a:r>
            <a:endParaRPr lang="en-US" altLang="de-DE" sz="1600" dirty="0">
              <a:latin typeface="+mj-lt"/>
              <a:ea typeface="ヒラギノ角ゴ ProN W3" charset="-128"/>
              <a:sym typeface="Gill Sans" charset="0"/>
            </a:endParaRPr>
          </a:p>
          <a:p>
            <a:pPr marL="285750" indent="-193675">
              <a:spcBef>
                <a:spcPct val="0"/>
              </a:spcBef>
            </a:pPr>
            <a:r>
              <a:rPr lang="en-US" altLang="de-DE" sz="1400" dirty="0" err="1">
                <a:latin typeface="+mj-lt"/>
                <a:ea typeface="ヒラギノ角ゴ ProN W3" charset="-128"/>
                <a:sym typeface="Gill Sans" charset="0"/>
              </a:rPr>
              <a:t>ce</a:t>
            </a: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-CT, if cerebral CTA performed to assess brain death</a:t>
            </a:r>
          </a:p>
        </p:txBody>
      </p:sp>
      <p:sp>
        <p:nvSpPr>
          <p:cNvPr id="23" name="Rectangle 5"/>
          <p:cNvSpPr>
            <a:spLocks/>
          </p:cNvSpPr>
          <p:nvPr/>
        </p:nvSpPr>
        <p:spPr bwMode="auto">
          <a:xfrm>
            <a:off x="397904" y="4575111"/>
            <a:ext cx="2933125" cy="98584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ea typeface="ヒラギノ角ゴ ProN W3" charset="-128"/>
                <a:sym typeface="Gill Sans" charset="0"/>
              </a:rPr>
              <a:t>US &amp; CDS</a:t>
            </a: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of kidneys</a:t>
            </a:r>
            <a:endParaRPr lang="en-US" altLang="de-DE" sz="1800" b="1" dirty="0">
              <a:latin typeface="+mj-lt"/>
              <a:ea typeface="ヒラギノ角ゴ ProN W3" charset="-128"/>
              <a:sym typeface="Gill Sans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     + MRA/U or CTA/U</a:t>
            </a:r>
          </a:p>
          <a:p>
            <a:pPr marL="638175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abnormal parenchyma on MR or US = baseline DMSA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753496" y="4575712"/>
            <a:ext cx="2970736" cy="1540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ea typeface="ヒラギノ角ゴ ProN W3" charset="-128"/>
                <a:sym typeface="Gill Sans" charset="0"/>
              </a:rPr>
              <a:t>Chest film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ea typeface="ヒラギノ角ゴ ProN W3" charset="-128"/>
                <a:sym typeface="Gill Sans" charset="0"/>
              </a:rPr>
              <a:t>Abdominal US* &amp; CDS</a:t>
            </a: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</a:t>
            </a:r>
          </a:p>
          <a:p>
            <a:pPr marL="381000" indent="-285750">
              <a:spcBef>
                <a:spcPct val="0"/>
              </a:spcBef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MR(A) if suboptimal visualization of vascular anatomy on US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1800" dirty="0" err="1">
                <a:latin typeface="+mj-lt"/>
                <a:ea typeface="ヒラギノ角ゴ ProN W3" charset="-128"/>
                <a:sym typeface="Gill Sans" charset="0"/>
              </a:rPr>
              <a:t>Urodynamics</a:t>
            </a: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/VCUG </a:t>
            </a: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(</a:t>
            </a:r>
            <a:r>
              <a:rPr lang="en-US" altLang="de-DE" sz="1600" dirty="0" err="1">
                <a:latin typeface="+mj-lt"/>
                <a:ea typeface="ヒラギノ角ゴ ProN W3" charset="-128"/>
                <a:sym typeface="Gill Sans" charset="0"/>
              </a:rPr>
              <a:t>ce</a:t>
            </a: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-VUS)</a:t>
            </a:r>
          </a:p>
        </p:txBody>
      </p:sp>
      <p:sp>
        <p:nvSpPr>
          <p:cNvPr id="25" name="Rectangle 33"/>
          <p:cNvSpPr>
            <a:spLocks/>
          </p:cNvSpPr>
          <p:nvPr/>
        </p:nvSpPr>
        <p:spPr bwMode="auto">
          <a:xfrm>
            <a:off x="7232228" y="2954719"/>
            <a:ext cx="2607122" cy="1321233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171450" indent="-79375" eaLnBrk="1" hangingPunct="1">
              <a:spcBef>
                <a:spcPct val="0"/>
              </a:spcBef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Lucida Grande"/>
              </a:rPr>
              <a:t>Particularly vessel anatomy</a:t>
            </a:r>
            <a:endParaRPr lang="en-US" altLang="de-DE" sz="1400" dirty="0">
              <a:latin typeface="+mj-lt"/>
              <a:ea typeface="ヒラギノ角ゴ ProN W3" charset="-128"/>
              <a:sym typeface="Gill Sans" charset="0"/>
            </a:endParaRPr>
          </a:p>
          <a:p>
            <a:pPr marL="268288" lvl="1" indent="-93663">
              <a:spcBef>
                <a:spcPct val="0"/>
              </a:spcBef>
            </a:pPr>
            <a:r>
              <a:rPr lang="en-US" altLang="de-DE" sz="1200" dirty="0">
                <a:latin typeface="+mj-lt"/>
                <a:ea typeface="ヒラギノ角ゴ ProN W3" charset="-128"/>
                <a:sym typeface="Lucida Grande"/>
              </a:rPr>
              <a:t>plan anastomosis</a:t>
            </a:r>
          </a:p>
          <a:p>
            <a:pPr marL="268288" lvl="1" indent="-93663">
              <a:spcBef>
                <a:spcPct val="0"/>
              </a:spcBef>
            </a:pPr>
            <a:r>
              <a:rPr lang="pt-BR" altLang="de-DE" sz="1200" dirty="0">
                <a:latin typeface="+mj-lt"/>
                <a:ea typeface="ヒラギノ角ゴ ProN W3" charset="-128"/>
                <a:sym typeface="Gill Sans" charset="0"/>
              </a:rPr>
              <a:t> if US insufficient = MRA/V</a:t>
            </a:r>
          </a:p>
          <a:p>
            <a:pPr marL="174625" lvl="1" indent="0">
              <a:spcBef>
                <a:spcPct val="0"/>
              </a:spcBef>
              <a:buNone/>
            </a:pPr>
            <a:r>
              <a:rPr lang="pt-BR" altLang="de-DE" sz="1400" dirty="0">
                <a:latin typeface="+mj-lt"/>
                <a:ea typeface="ヒラギノ角ゴ ProN W3" charset="-128"/>
                <a:sym typeface="Gill Sans" charset="0"/>
              </a:rPr>
              <a:t>Bladder assessment</a:t>
            </a:r>
          </a:p>
          <a:p>
            <a:pPr marL="268288" lvl="1" indent="-93663">
              <a:spcBef>
                <a:spcPct val="0"/>
              </a:spcBef>
            </a:pPr>
            <a:r>
              <a:rPr lang="pt-BR" altLang="de-DE" sz="1200" dirty="0">
                <a:latin typeface="+mj-lt"/>
                <a:ea typeface="ヒラギノ角ゴ ProN W3" charset="-128"/>
                <a:sym typeface="Gill Sans" charset="0"/>
              </a:rPr>
              <a:t>capacity, function, anatomy, VUR(?)</a:t>
            </a:r>
          </a:p>
          <a:p>
            <a:pPr marL="171450" lvl="1" indent="-79375">
              <a:spcBef>
                <a:spcPct val="0"/>
              </a:spcBef>
              <a:buNone/>
            </a:pPr>
            <a:r>
              <a:rPr lang="pt-BR" altLang="de-DE" sz="1400" dirty="0">
                <a:latin typeface="+mj-lt"/>
                <a:ea typeface="ヒラギノ角ゴ ProN W3" charset="-128"/>
                <a:sym typeface="Gill Sans" charset="0"/>
              </a:rPr>
              <a:t>Imaging of underlying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256377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05542"/>
            <a:ext cx="9872668" cy="845507"/>
          </a:xfrm>
        </p:spPr>
        <p:txBody>
          <a:bodyPr/>
          <a:lstStyle/>
          <a:p>
            <a:pPr algn="ctr"/>
            <a:r>
              <a:rPr lang="de-AT" altLang="de-DE" sz="3200" dirty="0"/>
              <a:t>Renal </a:t>
            </a:r>
            <a:r>
              <a:rPr lang="de-AT" altLang="de-DE" sz="3200" dirty="0" err="1"/>
              <a:t>transplantation</a:t>
            </a:r>
            <a:r>
              <a:rPr lang="de-AT" altLang="de-DE" sz="3200" dirty="0"/>
              <a:t> in </a:t>
            </a:r>
            <a:r>
              <a:rPr lang="de-AT" altLang="de-DE" sz="3200" dirty="0" err="1"/>
              <a:t>childhood</a:t>
            </a:r>
            <a:r>
              <a:rPr lang="de-AT" altLang="de-DE" sz="3200" dirty="0"/>
              <a:t>: post-transplant </a:t>
            </a:r>
            <a:r>
              <a:rPr lang="de-AT" altLang="de-DE" sz="3200" dirty="0" err="1"/>
              <a:t>imaging</a:t>
            </a:r>
            <a:r>
              <a:rPr lang="de-DE" altLang="de-DE" sz="32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71855" y="25404"/>
            <a:ext cx="301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2012; 42: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3467692" y="1236440"/>
            <a:ext cx="2789417" cy="4096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de-DE" sz="2000" b="1" dirty="0">
                <a:latin typeface="+mj-lt"/>
                <a:ea typeface="ヒラギノ角ゴ ProN W3" charset="-128"/>
                <a:sym typeface="Gill Sans" charset="0"/>
              </a:rPr>
              <a:t>US* &amp; (a)CDS/DDS</a:t>
            </a:r>
          </a:p>
        </p:txBody>
      </p:sp>
      <p:sp>
        <p:nvSpPr>
          <p:cNvPr id="8" name="Rectangle 15"/>
          <p:cNvSpPr>
            <a:spLocks/>
          </p:cNvSpPr>
          <p:nvPr/>
        </p:nvSpPr>
        <p:spPr bwMode="auto">
          <a:xfrm>
            <a:off x="78820" y="1243445"/>
            <a:ext cx="1736916" cy="4498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no complications / normal</a:t>
            </a:r>
            <a:endParaRPr lang="en-US" altLang="de-DE" sz="18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9" name="Rectangle 14"/>
          <p:cNvSpPr>
            <a:spLocks/>
          </p:cNvSpPr>
          <p:nvPr/>
        </p:nvSpPr>
        <p:spPr bwMode="auto">
          <a:xfrm>
            <a:off x="6879452" y="1664816"/>
            <a:ext cx="2291466" cy="3436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de-DE" sz="2000" dirty="0">
                <a:latin typeface="+mj-lt"/>
                <a:ea typeface="ヒラギノ角ゴ ProN W3" charset="-128"/>
                <a:sym typeface="Gill Sans" charset="0"/>
              </a:rPr>
              <a:t>Doppler anomalies</a:t>
            </a: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H="1">
            <a:off x="1417450" y="2406505"/>
            <a:ext cx="437471" cy="329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2" name="Rectangle 34"/>
          <p:cNvSpPr>
            <a:spLocks/>
          </p:cNvSpPr>
          <p:nvPr/>
        </p:nvSpPr>
        <p:spPr bwMode="auto">
          <a:xfrm>
            <a:off x="7100202" y="5997756"/>
            <a:ext cx="2629380" cy="2702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268288" indent="-268288">
              <a:spcBef>
                <a:spcPct val="0"/>
              </a:spcBef>
              <a:buNone/>
            </a:pPr>
            <a:r>
              <a:rPr lang="en-US" altLang="de-DE" sz="1200" b="1" dirty="0">
                <a:latin typeface="+mj-lt"/>
                <a:ea typeface="ヒラギノ角ゴ ProN W3" charset="-128"/>
                <a:sym typeface="Gill Sans" charset="0"/>
              </a:rPr>
              <a:t>*</a:t>
            </a:r>
            <a:r>
              <a:rPr lang="en-US" altLang="de-DE" sz="1200" dirty="0">
                <a:latin typeface="+mj-lt"/>
                <a:ea typeface="ヒラギノ角ゴ ProN W3" charset="-128"/>
                <a:sym typeface="Lucida Grande"/>
              </a:rPr>
              <a:t> US also includes pelvis &amp;native kidneys</a:t>
            </a: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H="1">
            <a:off x="2743199" y="1724567"/>
            <a:ext cx="1943730" cy="3421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4862400" y="1724567"/>
            <a:ext cx="2354" cy="3785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1739536" y="3664694"/>
            <a:ext cx="696616" cy="7877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5435177" y="4438603"/>
            <a:ext cx="1444276" cy="236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fluid collections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515555" y="2581109"/>
            <a:ext cx="0" cy="5673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6492240" y="3004457"/>
            <a:ext cx="0" cy="522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1854923" y="2376915"/>
            <a:ext cx="581229" cy="7173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1" name="Rectangle 5"/>
          <p:cNvSpPr>
            <a:spLocks/>
          </p:cNvSpPr>
          <p:nvPr/>
        </p:nvSpPr>
        <p:spPr bwMode="auto">
          <a:xfrm>
            <a:off x="3390981" y="5571522"/>
            <a:ext cx="2386014" cy="2425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ea typeface="ヒラギノ角ゴ ProN W3" charset="-128"/>
                <a:sym typeface="Gill Sans" charset="0"/>
              </a:rPr>
              <a:t>Surgical intervention / PCN</a:t>
            </a:r>
          </a:p>
        </p:txBody>
      </p:sp>
      <p:sp>
        <p:nvSpPr>
          <p:cNvPr id="22" name="Rectangle 5"/>
          <p:cNvSpPr>
            <a:spLocks/>
          </p:cNvSpPr>
          <p:nvPr/>
        </p:nvSpPr>
        <p:spPr bwMode="auto">
          <a:xfrm>
            <a:off x="3767772" y="3176687"/>
            <a:ext cx="1413513" cy="5660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92075"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MAG3 / </a:t>
            </a:r>
            <a:r>
              <a:rPr lang="en-US" altLang="de-DE" sz="1800" dirty="0" err="1">
                <a:latin typeface="+mj-lt"/>
                <a:ea typeface="ヒラギノ角ゴ ProN W3" charset="-128"/>
                <a:sym typeface="Gill Sans" charset="0"/>
              </a:rPr>
              <a:t>fMRU</a:t>
            </a:r>
            <a:endParaRPr lang="en-US" altLang="de-DE" sz="1600" dirty="0">
              <a:latin typeface="+mj-lt"/>
              <a:ea typeface="ヒラギノ角ゴ ProN W3" charset="-128"/>
              <a:sym typeface="Gill Sans" charset="0"/>
            </a:endParaRPr>
          </a:p>
          <a:p>
            <a:pPr marL="92075" algn="ctr">
              <a:spcBef>
                <a:spcPct val="0"/>
              </a:spcBef>
              <a:buNone/>
            </a:pPr>
            <a:r>
              <a:rPr lang="en-US" altLang="de-DE" sz="1400" dirty="0">
                <a:latin typeface="+mj-lt"/>
                <a:ea typeface="ヒラギノ角ゴ ProN W3" charset="-128"/>
                <a:sym typeface="Gill Sans" charset="0"/>
              </a:rPr>
              <a:t>(Pyelography)</a:t>
            </a:r>
          </a:p>
        </p:txBody>
      </p:sp>
      <p:sp>
        <p:nvSpPr>
          <p:cNvPr id="23" name="Rectangle 5"/>
          <p:cNvSpPr>
            <a:spLocks/>
          </p:cNvSpPr>
          <p:nvPr/>
        </p:nvSpPr>
        <p:spPr bwMode="auto">
          <a:xfrm>
            <a:off x="1014152" y="4537152"/>
            <a:ext cx="1341632" cy="5656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US-guided core biopsy</a:t>
            </a:r>
            <a:endParaRPr lang="en-US" altLang="de-DE" sz="1400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25" name="Rectangle 33"/>
          <p:cNvSpPr>
            <a:spLocks/>
          </p:cNvSpPr>
          <p:nvPr/>
        </p:nvSpPr>
        <p:spPr bwMode="auto">
          <a:xfrm>
            <a:off x="7476257" y="5186321"/>
            <a:ext cx="1816897" cy="474039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171450" indent="-79375" eaLnBrk="1" hangingPunct="1">
              <a:spcBef>
                <a:spcPct val="0"/>
              </a:spcBef>
              <a:buNone/>
            </a:pPr>
            <a:r>
              <a:rPr lang="de-DE" altLang="de-DE" sz="1400" dirty="0">
                <a:latin typeface="+mj-lt"/>
                <a:ea typeface="ヒラギノ角ゴ ProN W3" charset="-128"/>
                <a:sym typeface="Lucida Grande"/>
              </a:rPr>
              <a:t>DSA / </a:t>
            </a:r>
            <a:r>
              <a:rPr lang="de-DE" altLang="de-DE" sz="1400" dirty="0" err="1">
                <a:latin typeface="+mj-lt"/>
                <a:ea typeface="ヒラギノ角ゴ ProN W3" charset="-128"/>
                <a:sym typeface="Lucida Grande"/>
              </a:rPr>
              <a:t>interventional</a:t>
            </a:r>
            <a:r>
              <a:rPr lang="de-DE" altLang="de-DE" sz="1400" dirty="0">
                <a:latin typeface="+mj-lt"/>
                <a:ea typeface="ヒラギノ角ゴ ProN W3" charset="-128"/>
                <a:sym typeface="Lucida Grande"/>
              </a:rPr>
              <a:t> </a:t>
            </a:r>
            <a:r>
              <a:rPr lang="de-DE" altLang="de-DE" sz="1400" dirty="0" err="1">
                <a:latin typeface="+mj-lt"/>
                <a:ea typeface="ヒラギノ角ゴ ProN W3" charset="-128"/>
                <a:sym typeface="Lucida Grande"/>
              </a:rPr>
              <a:t>radiology</a:t>
            </a:r>
            <a:r>
              <a:rPr lang="de-DE" altLang="de-DE" sz="1400" dirty="0">
                <a:latin typeface="+mj-lt"/>
                <a:ea typeface="ヒラギノ角ゴ ProN W3" charset="-128"/>
                <a:sym typeface="Lucida Grande"/>
              </a:rPr>
              <a:t> / </a:t>
            </a:r>
            <a:r>
              <a:rPr lang="de-DE" altLang="de-DE" sz="1400" dirty="0" err="1">
                <a:latin typeface="+mj-lt"/>
                <a:ea typeface="ヒラギノ角ゴ ProN W3" charset="-128"/>
                <a:sym typeface="Lucida Grande"/>
              </a:rPr>
              <a:t>surgery</a:t>
            </a:r>
            <a:endParaRPr lang="pt-BR" altLang="de-DE" sz="1400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26" name="Rectangle 15"/>
          <p:cNvSpPr>
            <a:spLocks/>
          </p:cNvSpPr>
          <p:nvPr/>
        </p:nvSpPr>
        <p:spPr bwMode="auto">
          <a:xfrm>
            <a:off x="64466" y="3361463"/>
            <a:ext cx="848641" cy="3030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observe</a:t>
            </a:r>
            <a:endParaRPr lang="en-US" altLang="de-DE" sz="18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27" name="Rectangle 15"/>
          <p:cNvSpPr>
            <a:spLocks/>
          </p:cNvSpPr>
          <p:nvPr/>
        </p:nvSpPr>
        <p:spPr bwMode="auto">
          <a:xfrm>
            <a:off x="1228353" y="1855852"/>
            <a:ext cx="1443878" cy="4498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parenchymal anomalies *</a:t>
            </a:r>
            <a:r>
              <a:rPr lang="en-US" altLang="de-DE" sz="1800" baseline="30000" dirty="0">
                <a:latin typeface="+mj-lt"/>
                <a:ea typeface="ヒラギノ角ゴ ProN W3" charset="-128"/>
                <a:sym typeface="Gill Sans" charset="0"/>
              </a:rPr>
              <a:t>1</a:t>
            </a:r>
            <a:endParaRPr lang="en-US" altLang="de-DE" sz="1800" b="1" baseline="30000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1815736" y="1520899"/>
            <a:ext cx="1616472" cy="114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13984" y="1763620"/>
            <a:ext cx="17090" cy="1541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1192359" y="3257763"/>
            <a:ext cx="434206" cy="11816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71739" y="2723583"/>
            <a:ext cx="109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allograft</a:t>
            </a:r>
            <a:r>
              <a:rPr lang="de-DE" sz="1400" dirty="0"/>
              <a:t> </a:t>
            </a:r>
            <a:r>
              <a:rPr lang="de-DE" sz="1400" dirty="0" err="1"/>
              <a:t>dysfunction</a:t>
            </a:r>
            <a:endParaRPr lang="de-AT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1618748" y="3141270"/>
            <a:ext cx="170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signs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secondary</a:t>
            </a:r>
            <a:r>
              <a:rPr lang="de-DE" sz="1400" dirty="0"/>
              <a:t> </a:t>
            </a:r>
            <a:r>
              <a:rPr lang="de-DE" sz="1400" dirty="0" err="1"/>
              <a:t>malignancy</a:t>
            </a:r>
            <a:r>
              <a:rPr lang="de-DE" sz="1400" dirty="0"/>
              <a:t> / PTLD</a:t>
            </a:r>
            <a:endParaRPr lang="de-AT" sz="1400" dirty="0"/>
          </a:p>
        </p:txBody>
      </p:sp>
      <p:sp>
        <p:nvSpPr>
          <p:cNvPr id="32" name="Rectangle 15"/>
          <p:cNvSpPr>
            <a:spLocks/>
          </p:cNvSpPr>
          <p:nvPr/>
        </p:nvSpPr>
        <p:spPr bwMode="auto">
          <a:xfrm>
            <a:off x="3390981" y="2199092"/>
            <a:ext cx="2164615" cy="315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 PCD / fluid collections</a:t>
            </a: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5058033" y="1710987"/>
            <a:ext cx="1755770" cy="1256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582080" y="4438603"/>
            <a:ext cx="1088584" cy="2406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95250" algn="ctr">
              <a:spcBef>
                <a:spcPct val="0"/>
              </a:spcBef>
              <a:buFontTx/>
              <a:buNone/>
              <a:defRPr sz="1600">
                <a:latin typeface="+mj-lt"/>
                <a:ea typeface="ヒラギノ角ゴ ProN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9pPr>
          </a:lstStyle>
          <a:p>
            <a:pPr algn="l"/>
            <a:r>
              <a:rPr lang="de-DE" dirty="0" err="1"/>
              <a:t>urinary</a:t>
            </a:r>
            <a:r>
              <a:rPr lang="de-DE" dirty="0"/>
              <a:t> </a:t>
            </a:r>
            <a:r>
              <a:rPr lang="de-DE" dirty="0" err="1"/>
              <a:t>leak</a:t>
            </a:r>
            <a:endParaRPr lang="de-AT" dirty="0"/>
          </a:p>
        </p:txBody>
      </p:sp>
      <p:sp>
        <p:nvSpPr>
          <p:cNvPr id="35" name="Textfeld 34"/>
          <p:cNvSpPr txBox="1"/>
          <p:nvPr/>
        </p:nvSpPr>
        <p:spPr>
          <a:xfrm>
            <a:off x="4037773" y="4438603"/>
            <a:ext cx="1143512" cy="2050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95250" algn="ctr">
              <a:spcBef>
                <a:spcPct val="0"/>
              </a:spcBef>
              <a:buFontTx/>
              <a:buNone/>
              <a:defRPr sz="1600">
                <a:latin typeface="+mj-lt"/>
                <a:ea typeface="ヒラギノ角ゴ ProN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9pPr>
          </a:lstStyle>
          <a:p>
            <a:pPr algn="l"/>
            <a:r>
              <a:rPr lang="de-DE" dirty="0" err="1"/>
              <a:t>obstruction</a:t>
            </a:r>
            <a:endParaRPr lang="de-AT" dirty="0"/>
          </a:p>
        </p:txBody>
      </p:sp>
      <p:sp>
        <p:nvSpPr>
          <p:cNvPr id="36" name="Textfeld 35"/>
          <p:cNvSpPr txBox="1"/>
          <p:nvPr/>
        </p:nvSpPr>
        <p:spPr>
          <a:xfrm>
            <a:off x="46165" y="5241203"/>
            <a:ext cx="2592977" cy="86177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de-AT" sz="1400" b="1" dirty="0"/>
              <a:t>*</a:t>
            </a:r>
            <a:r>
              <a:rPr lang="de-AT" sz="1400" b="1" baseline="30000" dirty="0"/>
              <a:t>1</a:t>
            </a:r>
            <a:r>
              <a:rPr lang="de-AT" sz="1400" dirty="0"/>
              <a:t> </a:t>
            </a:r>
            <a:r>
              <a:rPr lang="de-AT" sz="1400" dirty="0" err="1"/>
              <a:t>Clinically</a:t>
            </a:r>
            <a:r>
              <a:rPr lang="de-AT" sz="1400" dirty="0"/>
              <a:t> </a:t>
            </a:r>
            <a:r>
              <a:rPr lang="de-AT" sz="1400" dirty="0" err="1"/>
              <a:t>exclude</a:t>
            </a:r>
            <a:endParaRPr lang="de-AT" sz="1400" dirty="0"/>
          </a:p>
          <a:p>
            <a:pPr marL="182563" indent="-90488">
              <a:buFont typeface="Arial" panose="020B0604020202020204" pitchFamily="34" charset="0"/>
              <a:buChar char="•"/>
            </a:pPr>
            <a:r>
              <a:rPr lang="de-AT" sz="1200" dirty="0" err="1"/>
              <a:t>infections</a:t>
            </a:r>
            <a:r>
              <a:rPr lang="de-AT" sz="1200" dirty="0"/>
              <a:t> (UTI, </a:t>
            </a:r>
            <a:r>
              <a:rPr lang="de-AT" sz="1200" dirty="0" err="1"/>
              <a:t>sepsis</a:t>
            </a:r>
            <a:r>
              <a:rPr lang="de-AT" sz="1200" dirty="0"/>
              <a:t>)</a:t>
            </a:r>
          </a:p>
          <a:p>
            <a:pPr marL="182563" indent="-90488">
              <a:buFont typeface="Arial" panose="020B0604020202020204" pitchFamily="34" charset="0"/>
              <a:buChar char="•"/>
            </a:pPr>
            <a:r>
              <a:rPr lang="de-AT" sz="1200" dirty="0" err="1"/>
              <a:t>drug</a:t>
            </a:r>
            <a:r>
              <a:rPr lang="de-AT" sz="1200" dirty="0"/>
              <a:t> </a:t>
            </a:r>
            <a:r>
              <a:rPr lang="de-AT" sz="1200" dirty="0" err="1"/>
              <a:t>toxicity</a:t>
            </a:r>
            <a:endParaRPr lang="de-AT" sz="1200" dirty="0"/>
          </a:p>
          <a:p>
            <a:pPr marL="182563" indent="-90488">
              <a:buFont typeface="Arial" panose="020B0604020202020204" pitchFamily="34" charset="0"/>
              <a:buChar char="•"/>
            </a:pPr>
            <a:r>
              <a:rPr lang="de-AT" sz="1200" dirty="0" err="1"/>
              <a:t>hypovolaemia</a:t>
            </a:r>
            <a:r>
              <a:rPr lang="de-AT" sz="1200" dirty="0"/>
              <a:t> / </a:t>
            </a:r>
            <a:r>
              <a:rPr lang="de-AT" sz="1200" dirty="0" err="1"/>
              <a:t>low</a:t>
            </a:r>
            <a:r>
              <a:rPr lang="de-AT" sz="1200" dirty="0"/>
              <a:t> </a:t>
            </a:r>
            <a:r>
              <a:rPr lang="de-AT" sz="1200" dirty="0" err="1"/>
              <a:t>blood</a:t>
            </a:r>
            <a:r>
              <a:rPr lang="de-AT" sz="1200" dirty="0"/>
              <a:t> </a:t>
            </a:r>
            <a:r>
              <a:rPr lang="de-AT" sz="1200" dirty="0" err="1"/>
              <a:t>pressure</a:t>
            </a:r>
            <a:r>
              <a:rPr lang="de-AT" sz="1200" dirty="0"/>
              <a:t>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054349" y="4717278"/>
            <a:ext cx="1058916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de-AT" sz="1200" dirty="0" err="1"/>
              <a:t>lymphocele</a:t>
            </a:r>
            <a:endParaRPr lang="de-AT" sz="1200" dirty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de-AT" sz="1200" dirty="0" err="1"/>
              <a:t>seroma</a:t>
            </a:r>
            <a:endParaRPr lang="de-AT" sz="1200" dirty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de-AT" sz="1200" dirty="0" err="1"/>
              <a:t>haematoma</a:t>
            </a:r>
            <a:endParaRPr lang="de-AT" sz="1200" dirty="0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188721" y="3849942"/>
            <a:ext cx="910629" cy="4693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4686930" y="3828885"/>
            <a:ext cx="1466430" cy="5390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4515555" y="3829763"/>
            <a:ext cx="0" cy="5673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4663820" y="4729795"/>
            <a:ext cx="0" cy="7515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>
            <a:off x="3188721" y="4811033"/>
            <a:ext cx="1166366" cy="670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H="1">
            <a:off x="4890632" y="4752864"/>
            <a:ext cx="997264" cy="6848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" y="6277037"/>
            <a:ext cx="9905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de-DE" sz="1200" b="1" i="1" dirty="0">
                <a:latin typeface="+mj-lt"/>
              </a:rPr>
              <a:t>Abbreviations</a:t>
            </a:r>
            <a:r>
              <a:rPr lang="en-GB" altLang="de-DE" sz="1000" b="1" i="1" dirty="0">
                <a:latin typeface="+mj-lt"/>
              </a:rPr>
              <a:t>: </a:t>
            </a:r>
            <a:r>
              <a:rPr lang="en-GB" altLang="de-DE" sz="1000" dirty="0">
                <a:latin typeface="+mj-lt"/>
              </a:rPr>
              <a:t>AVF = arteriovenous fistula, (a)CDS = (amplitude coded) colour Doppler sonography, CT(A) = computed tomography (angiography), DMSA = </a:t>
            </a:r>
            <a:r>
              <a:rPr lang="en-GB" altLang="de-DE" sz="1000" dirty="0" err="1">
                <a:latin typeface="+mj-lt"/>
              </a:rPr>
              <a:t>dimercaptosuccinidacid</a:t>
            </a:r>
            <a:r>
              <a:rPr lang="en-GB" altLang="de-DE" sz="1000" dirty="0">
                <a:latin typeface="+mj-lt"/>
              </a:rPr>
              <a:t> scintigraphy, DSA = digital subtraction angiography, MR(A) = magnetic resonance (angiography), (f)MRU = (functional)magnetic resonance urography, MAG3 = Ma- scintigraphy , PCD = </a:t>
            </a:r>
            <a:r>
              <a:rPr lang="en-GB" altLang="de-DE" sz="1000" dirty="0" err="1">
                <a:latin typeface="+mj-lt"/>
              </a:rPr>
              <a:t>pelvicaliceal</a:t>
            </a:r>
            <a:r>
              <a:rPr lang="en-GB" altLang="de-DE" sz="1000" dirty="0">
                <a:latin typeface="+mj-lt"/>
              </a:rPr>
              <a:t> distention, PCN = percutaneous nephrostomy, PTLD = post-transplant lympho-</a:t>
            </a:r>
            <a:r>
              <a:rPr lang="en-GB" altLang="de-DE" sz="1000" dirty="0" err="1">
                <a:latin typeface="+mj-lt"/>
              </a:rPr>
              <a:t>proliverative</a:t>
            </a:r>
            <a:r>
              <a:rPr lang="en-GB" altLang="de-DE" sz="1000" dirty="0">
                <a:latin typeface="+mj-lt"/>
              </a:rPr>
              <a:t> disease, US = ultrasound, UTI = urinary tract infection</a:t>
            </a:r>
            <a:endParaRPr lang="de-DE" altLang="de-DE" sz="1000" dirty="0">
              <a:latin typeface="+mj-lt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026739" y="2422960"/>
            <a:ext cx="1029260" cy="4841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95250" algn="ctr">
              <a:spcBef>
                <a:spcPct val="0"/>
              </a:spcBef>
              <a:buFontTx/>
              <a:buNone/>
              <a:defRPr sz="1600">
                <a:latin typeface="+mj-lt"/>
                <a:ea typeface="ヒラギノ角ゴ ProN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9pPr>
          </a:lstStyle>
          <a:p>
            <a:pPr algn="l"/>
            <a:r>
              <a:rPr lang="de-DE" sz="1400" dirty="0"/>
              <a:t>AVF/pseudo-</a:t>
            </a:r>
            <a:r>
              <a:rPr lang="de-DE" sz="1400" dirty="0" err="1"/>
              <a:t>aneurysm</a:t>
            </a:r>
            <a:endParaRPr lang="de-AT" sz="1400" dirty="0"/>
          </a:p>
        </p:txBody>
      </p:sp>
      <p:sp>
        <p:nvSpPr>
          <p:cNvPr id="46" name="Textfeld 45"/>
          <p:cNvSpPr txBox="1"/>
          <p:nvPr/>
        </p:nvSpPr>
        <p:spPr>
          <a:xfrm>
            <a:off x="7364732" y="2607443"/>
            <a:ext cx="1280814" cy="4740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95250" algn="ctr">
              <a:spcBef>
                <a:spcPct val="0"/>
              </a:spcBef>
              <a:buFontTx/>
              <a:buNone/>
              <a:defRPr sz="1600">
                <a:latin typeface="+mj-lt"/>
                <a:ea typeface="ヒラギノ角ゴ ProN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9pPr>
          </a:lstStyle>
          <a:p>
            <a:pPr marL="0"/>
            <a:r>
              <a:rPr lang="de-DE" sz="1400" dirty="0" err="1"/>
              <a:t>Venous</a:t>
            </a:r>
            <a:r>
              <a:rPr lang="de-DE" sz="1400" dirty="0"/>
              <a:t> / </a:t>
            </a:r>
            <a:r>
              <a:rPr lang="de-DE" sz="1400" dirty="0" err="1"/>
              <a:t>arterial</a:t>
            </a:r>
            <a:r>
              <a:rPr lang="de-DE" sz="1400" dirty="0"/>
              <a:t> </a:t>
            </a:r>
            <a:r>
              <a:rPr lang="de-DE" sz="1400" dirty="0" err="1"/>
              <a:t>impairment</a:t>
            </a:r>
            <a:endParaRPr lang="de-AT" sz="1400" dirty="0"/>
          </a:p>
        </p:txBody>
      </p:sp>
      <p:sp>
        <p:nvSpPr>
          <p:cNvPr id="47" name="Textfeld 46"/>
          <p:cNvSpPr txBox="1"/>
          <p:nvPr/>
        </p:nvSpPr>
        <p:spPr>
          <a:xfrm>
            <a:off x="8961120" y="2371208"/>
            <a:ext cx="822666" cy="1827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95250" algn="ctr">
              <a:spcBef>
                <a:spcPct val="0"/>
              </a:spcBef>
              <a:buFontTx/>
              <a:buNone/>
              <a:defRPr sz="1600">
                <a:latin typeface="+mj-lt"/>
                <a:ea typeface="ヒラギノ角ゴ ProN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9pPr>
          </a:lstStyle>
          <a:p>
            <a:pPr marL="0"/>
            <a:r>
              <a:rPr lang="de-DE" sz="1400" dirty="0" err="1"/>
              <a:t>infarction</a:t>
            </a:r>
            <a:endParaRPr lang="de-AT" sz="1400" dirty="0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H="1">
            <a:off x="7889966" y="2113286"/>
            <a:ext cx="5303" cy="4470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 flipH="1">
            <a:off x="6653711" y="2074600"/>
            <a:ext cx="1188795" cy="2483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7984198" y="2062357"/>
            <a:ext cx="1186719" cy="2694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51" name="Rectangle 15"/>
          <p:cNvSpPr>
            <a:spLocks/>
          </p:cNvSpPr>
          <p:nvPr/>
        </p:nvSpPr>
        <p:spPr bwMode="auto">
          <a:xfrm>
            <a:off x="5900413" y="3579545"/>
            <a:ext cx="848641" cy="2285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5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ea typeface="ヒラギノ角ゴ ProN W3" charset="-128"/>
                <a:sym typeface="Gill Sans" charset="0"/>
              </a:rPr>
              <a:t>observe</a:t>
            </a:r>
            <a:endParaRPr lang="en-US" altLang="de-DE" sz="1800" b="1" dirty="0">
              <a:latin typeface="+mj-lt"/>
              <a:ea typeface="ヒラギノ角ゴ ProN W3" charset="-128"/>
              <a:sym typeface="Gill Sans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114234" y="3759819"/>
            <a:ext cx="1032702" cy="2009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95250" algn="ctr">
              <a:spcBef>
                <a:spcPct val="0"/>
              </a:spcBef>
              <a:buFontTx/>
              <a:buNone/>
              <a:defRPr sz="1600">
                <a:latin typeface="+mj-lt"/>
                <a:ea typeface="ヒラギノ角ゴ ProN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9pPr>
          </a:lstStyle>
          <a:p>
            <a:pPr marL="0"/>
            <a:r>
              <a:rPr lang="de-DE" dirty="0" err="1"/>
              <a:t>thrombosis</a:t>
            </a:r>
            <a:endParaRPr lang="de-AT" dirty="0"/>
          </a:p>
        </p:txBody>
      </p:sp>
      <p:sp>
        <p:nvSpPr>
          <p:cNvPr id="53" name="Textfeld 52"/>
          <p:cNvSpPr txBox="1"/>
          <p:nvPr/>
        </p:nvSpPr>
        <p:spPr>
          <a:xfrm>
            <a:off x="8233634" y="3759819"/>
            <a:ext cx="535578" cy="1864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95250" algn="ctr">
              <a:spcBef>
                <a:spcPct val="0"/>
              </a:spcBef>
              <a:buFontTx/>
              <a:buNone/>
              <a:defRPr sz="1600">
                <a:latin typeface="+mj-lt"/>
                <a:ea typeface="ヒラギノ角ゴ ProN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9pPr>
          </a:lstStyle>
          <a:p>
            <a:pPr algn="l"/>
            <a:r>
              <a:rPr lang="de-DE" dirty="0" err="1"/>
              <a:t>RASt</a:t>
            </a:r>
            <a:endParaRPr lang="de-AT" dirty="0"/>
          </a:p>
        </p:txBody>
      </p:sp>
      <p:sp>
        <p:nvSpPr>
          <p:cNvPr id="54" name="Textfeld 53"/>
          <p:cNvSpPr txBox="1"/>
          <p:nvPr/>
        </p:nvSpPr>
        <p:spPr>
          <a:xfrm>
            <a:off x="8645546" y="3220969"/>
            <a:ext cx="1196551" cy="3904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95250" algn="ctr">
              <a:spcBef>
                <a:spcPct val="0"/>
              </a:spcBef>
              <a:buFontTx/>
              <a:buNone/>
              <a:defRPr sz="1600">
                <a:latin typeface="+mj-lt"/>
                <a:ea typeface="ヒラギノ角ゴ ProN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9pPr>
          </a:lstStyle>
          <a:p>
            <a:pPr algn="l"/>
            <a:r>
              <a:rPr lang="de-DE" dirty="0"/>
              <a:t>DMSA/MRA?</a:t>
            </a:r>
            <a:endParaRPr lang="de-AT" dirty="0"/>
          </a:p>
        </p:txBody>
      </p:sp>
      <p:sp>
        <p:nvSpPr>
          <p:cNvPr id="55" name="Textfeld 54"/>
          <p:cNvSpPr txBox="1"/>
          <p:nvPr/>
        </p:nvSpPr>
        <p:spPr>
          <a:xfrm>
            <a:off x="8458823" y="4502216"/>
            <a:ext cx="1133308" cy="1906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95250" algn="ctr">
              <a:spcBef>
                <a:spcPct val="0"/>
              </a:spcBef>
              <a:buFontTx/>
              <a:buNone/>
              <a:defRPr sz="1600">
                <a:latin typeface="+mj-lt"/>
                <a:ea typeface="ヒラギノ角ゴ ProN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Comic Sans MS" panose="030F0702030302020204" pitchFamily="66" charset="0"/>
              </a:defRPr>
            </a:lvl9pPr>
          </a:lstStyle>
          <a:p>
            <a:pPr algn="l"/>
            <a:r>
              <a:rPr lang="de-DE" dirty="0"/>
              <a:t>(MRA/CTA?)</a:t>
            </a:r>
            <a:endParaRPr lang="de-AT" dirty="0"/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6502076" y="3003299"/>
            <a:ext cx="1096505" cy="2099549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>
            <a:off x="7963130" y="3157360"/>
            <a:ext cx="391390" cy="544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 flipH="1">
            <a:off x="7574725" y="3157360"/>
            <a:ext cx="269616" cy="5052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>
            <a:off x="9353006" y="2645892"/>
            <a:ext cx="0" cy="52251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 flipH="1">
            <a:off x="8996911" y="3674058"/>
            <a:ext cx="408867" cy="759306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>
            <a:off x="8568338" y="4017125"/>
            <a:ext cx="284806" cy="42864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 flipH="1">
            <a:off x="8602563" y="4737803"/>
            <a:ext cx="225727" cy="35236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64" name="Line 25"/>
          <p:cNvSpPr>
            <a:spLocks noChangeShapeType="1"/>
          </p:cNvSpPr>
          <p:nvPr/>
        </p:nvSpPr>
        <p:spPr bwMode="auto">
          <a:xfrm>
            <a:off x="7584011" y="4058017"/>
            <a:ext cx="611112" cy="104483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8428935" y="4014637"/>
            <a:ext cx="1720" cy="10882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AT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57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26" y="317038"/>
            <a:ext cx="9300695" cy="1656728"/>
          </a:xfrm>
        </p:spPr>
        <p:txBody>
          <a:bodyPr>
            <a:normAutofit/>
          </a:bodyPr>
          <a:lstStyle/>
          <a:p>
            <a:r>
              <a:rPr lang="en-GB" sz="4000" dirty="0"/>
              <a:t>PART I: Procedural recommendations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(listed in alphabetical order)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774" y="2341270"/>
            <a:ext cx="9408555" cy="2793485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Recommendations issued for all major imaging modalities</a:t>
            </a:r>
          </a:p>
          <a:p>
            <a:r>
              <a:rPr lang="en-GB" sz="2000" dirty="0"/>
              <a:t>Ultrasonography </a:t>
            </a:r>
            <a:r>
              <a:rPr lang="en-GB" sz="1800" dirty="0"/>
              <a:t>(including </a:t>
            </a:r>
            <a:r>
              <a:rPr lang="en-GB" sz="1800" dirty="0" err="1"/>
              <a:t>ce</a:t>
            </a:r>
            <a:r>
              <a:rPr lang="en-GB" sz="1800" dirty="0"/>
              <a:t>-US etc.), </a:t>
            </a:r>
            <a:r>
              <a:rPr lang="en-GB" sz="2000" dirty="0"/>
              <a:t>Fluoroscopy </a:t>
            </a:r>
            <a:r>
              <a:rPr lang="en-GB" sz="1800" dirty="0"/>
              <a:t>(mainly VCUG), </a:t>
            </a:r>
            <a:r>
              <a:rPr lang="en-GB" sz="2000" dirty="0"/>
              <a:t>plain film, IVU, CT, MRI</a:t>
            </a:r>
          </a:p>
          <a:p>
            <a:r>
              <a:rPr lang="en-GB" sz="2000" dirty="0"/>
              <a:t>Also include respective interventions (e.g., renal biopsy)</a:t>
            </a:r>
            <a:endParaRPr lang="en-GB" sz="2600" dirty="0"/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 </a:t>
            </a:r>
            <a:r>
              <a:rPr lang="en-GB" sz="2000" dirty="0"/>
              <a:t>All recommendations available as open access articles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i="1" dirty="0" err="1"/>
              <a:t>Pediatr</a:t>
            </a:r>
            <a:r>
              <a:rPr lang="en-GB" sz="1800" i="1" dirty="0"/>
              <a:t> </a:t>
            </a:r>
            <a:r>
              <a:rPr lang="en-GB" sz="1800" i="1" dirty="0" err="1"/>
              <a:t>Radiol</a:t>
            </a:r>
            <a:r>
              <a:rPr lang="en-GB" sz="1800" i="1" dirty="0"/>
              <a:t> </a:t>
            </a:r>
            <a:r>
              <a:rPr lang="en-GB" sz="1800" dirty="0"/>
              <a:t>/ Springer</a:t>
            </a:r>
          </a:p>
          <a:p>
            <a:r>
              <a:rPr lang="en-GB" sz="1800" dirty="0"/>
              <a:t>ESPR Homepage: task force – abdomen (</a:t>
            </a:r>
            <a:r>
              <a:rPr lang="en-GB" sz="1800" dirty="0">
                <a:hlinkClick r:id="rId2"/>
              </a:rPr>
              <a:t>https://www.espr.org/taskforces/abdomen/</a:t>
            </a:r>
            <a:r>
              <a:rPr lang="en-GB" sz="18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655290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337" y="6273174"/>
            <a:ext cx="97990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AT" altLang="de-DE" sz="1200" b="1" i="1" dirty="0" err="1">
                <a:latin typeface="+mj-lt"/>
              </a:rPr>
              <a:t>Abbreviations</a:t>
            </a:r>
            <a:r>
              <a:rPr lang="de-AT" altLang="de-DE" sz="1200" b="1" i="1" dirty="0">
                <a:latin typeface="+mj-lt"/>
              </a:rPr>
              <a:t>:  </a:t>
            </a:r>
            <a:r>
              <a:rPr lang="de-AT" altLang="de-DE" sz="1000" dirty="0">
                <a:latin typeface="+mj-lt"/>
              </a:rPr>
              <a:t>CDS = </a:t>
            </a:r>
            <a:r>
              <a:rPr lang="de-AT" altLang="de-DE" sz="1000" dirty="0" err="1">
                <a:latin typeface="+mj-lt"/>
              </a:rPr>
              <a:t>colour</a:t>
            </a:r>
            <a:r>
              <a:rPr lang="de-AT" altLang="de-DE" sz="1000" dirty="0">
                <a:latin typeface="+mj-lt"/>
              </a:rPr>
              <a:t> Doppler </a:t>
            </a:r>
            <a:r>
              <a:rPr lang="de-AT" altLang="de-DE" sz="1000" dirty="0" err="1">
                <a:latin typeface="+mj-lt"/>
              </a:rPr>
              <a:t>sonography</a:t>
            </a:r>
            <a:r>
              <a:rPr lang="de-AT" altLang="de-DE" sz="1000" dirty="0">
                <a:latin typeface="+mj-lt"/>
              </a:rPr>
              <a:t>, </a:t>
            </a:r>
            <a:r>
              <a:rPr lang="de-AT" altLang="de-DE" sz="1000" dirty="0" err="1">
                <a:latin typeface="+mj-lt"/>
              </a:rPr>
              <a:t>ce</a:t>
            </a:r>
            <a:r>
              <a:rPr lang="de-AT" altLang="de-DE" sz="1000" dirty="0">
                <a:latin typeface="+mj-lt"/>
              </a:rPr>
              <a:t>-VUS = </a:t>
            </a:r>
            <a:r>
              <a:rPr lang="de-AT" altLang="de-DE" sz="1000" dirty="0" err="1">
                <a:latin typeface="+mj-lt"/>
              </a:rPr>
              <a:t>contrast-enhanced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voiding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urosonography</a:t>
            </a:r>
            <a:r>
              <a:rPr lang="de-AT" altLang="de-DE" sz="1000" dirty="0">
                <a:latin typeface="+mj-lt"/>
              </a:rPr>
              <a:t>, CT = </a:t>
            </a:r>
            <a:r>
              <a:rPr lang="de-AT" altLang="de-DE" sz="1000" dirty="0" err="1">
                <a:latin typeface="+mj-lt"/>
              </a:rPr>
              <a:t>computed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tomography</a:t>
            </a:r>
            <a:r>
              <a:rPr lang="de-AT" altLang="de-DE" sz="1000" dirty="0">
                <a:latin typeface="+mj-lt"/>
              </a:rPr>
              <a:t>, CTA = CT-</a:t>
            </a:r>
            <a:r>
              <a:rPr lang="de-AT" altLang="de-DE" sz="1000" dirty="0" err="1">
                <a:latin typeface="+mj-lt"/>
              </a:rPr>
              <a:t>angiography</a:t>
            </a:r>
            <a:r>
              <a:rPr lang="de-AT" altLang="de-DE" sz="1000" dirty="0">
                <a:latin typeface="+mj-lt"/>
              </a:rPr>
              <a:t>,, DMSA = Tc</a:t>
            </a:r>
            <a:r>
              <a:rPr lang="de-AT" altLang="de-DE" sz="1000" baseline="30000" dirty="0">
                <a:latin typeface="+mj-lt"/>
              </a:rPr>
              <a:t>99m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Dimercapto-succinid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acid</a:t>
            </a:r>
            <a:r>
              <a:rPr lang="de-AT" altLang="de-DE" sz="1000" dirty="0">
                <a:latin typeface="+mj-lt"/>
              </a:rPr>
              <a:t> renal </a:t>
            </a:r>
            <a:r>
              <a:rPr lang="de-AT" altLang="de-DE" sz="1000" dirty="0" err="1">
                <a:latin typeface="+mj-lt"/>
              </a:rPr>
              <a:t>scintigraphy</a:t>
            </a:r>
            <a:r>
              <a:rPr lang="de-AT" altLang="de-DE" sz="1000" dirty="0">
                <a:latin typeface="+mj-lt"/>
              </a:rPr>
              <a:t>, DSA = digital </a:t>
            </a:r>
            <a:r>
              <a:rPr lang="de-AT" altLang="de-DE" sz="1000" dirty="0" err="1">
                <a:latin typeface="+mj-lt"/>
              </a:rPr>
              <a:t>subtraction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angiography</a:t>
            </a:r>
            <a:r>
              <a:rPr lang="de-AT" altLang="de-DE" sz="1000" dirty="0">
                <a:latin typeface="+mj-lt"/>
              </a:rPr>
              <a:t>, PTLD = </a:t>
            </a:r>
            <a:r>
              <a:rPr lang="de-AT" altLang="de-DE" sz="1000" dirty="0" err="1">
                <a:latin typeface="+mj-lt"/>
              </a:rPr>
              <a:t>post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transplantation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lymphoproloferative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disease</a:t>
            </a:r>
            <a:r>
              <a:rPr lang="de-AT" altLang="de-DE" sz="1000" dirty="0">
                <a:latin typeface="+mj-lt"/>
              </a:rPr>
              <a:t>, MRI(U) = </a:t>
            </a:r>
            <a:r>
              <a:rPr lang="de-AT" altLang="de-DE" sz="1000" dirty="0" err="1">
                <a:latin typeface="+mj-lt"/>
              </a:rPr>
              <a:t>magnetic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resonance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imaging</a:t>
            </a:r>
            <a:r>
              <a:rPr lang="de-AT" altLang="de-DE" sz="1000" dirty="0">
                <a:latin typeface="+mj-lt"/>
              </a:rPr>
              <a:t>,(</a:t>
            </a:r>
            <a:r>
              <a:rPr lang="de-AT" altLang="de-DE" sz="1000" dirty="0" err="1">
                <a:latin typeface="+mj-lt"/>
              </a:rPr>
              <a:t>urography</a:t>
            </a:r>
            <a:r>
              <a:rPr lang="de-AT" altLang="de-DE" sz="1000" dirty="0">
                <a:latin typeface="+mj-lt"/>
              </a:rPr>
              <a:t>), MRA = MR-</a:t>
            </a:r>
            <a:r>
              <a:rPr lang="de-AT" altLang="de-DE" sz="1000" dirty="0" err="1">
                <a:latin typeface="+mj-lt"/>
              </a:rPr>
              <a:t>angiography</a:t>
            </a:r>
            <a:r>
              <a:rPr lang="de-AT" altLang="de-DE" sz="1000" dirty="0">
                <a:latin typeface="+mj-lt"/>
              </a:rPr>
              <a:t>,, </a:t>
            </a:r>
            <a:r>
              <a:rPr lang="de-AT" altLang="de-DE" sz="1000" dirty="0" err="1">
                <a:latin typeface="+mj-lt"/>
              </a:rPr>
              <a:t>Tdx</a:t>
            </a:r>
            <a:r>
              <a:rPr lang="de-AT" altLang="de-DE" sz="1000" dirty="0">
                <a:latin typeface="+mj-lt"/>
              </a:rPr>
              <a:t> = transplant, US = </a:t>
            </a:r>
            <a:r>
              <a:rPr lang="de-AT" altLang="de-DE" sz="1000" dirty="0" err="1">
                <a:latin typeface="+mj-lt"/>
              </a:rPr>
              <a:t>ultrasound</a:t>
            </a:r>
            <a:r>
              <a:rPr lang="de-AT" altLang="de-DE" sz="1000" dirty="0">
                <a:latin typeface="+mj-lt"/>
              </a:rPr>
              <a:t>, UTI = </a:t>
            </a:r>
            <a:r>
              <a:rPr lang="de-AT" altLang="de-DE" sz="1000" dirty="0" err="1">
                <a:latin typeface="+mj-lt"/>
              </a:rPr>
              <a:t>urinary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tract</a:t>
            </a:r>
            <a:r>
              <a:rPr lang="de-AT" altLang="de-DE" sz="1000" dirty="0">
                <a:latin typeface="+mj-lt"/>
              </a:rPr>
              <a:t> </a:t>
            </a:r>
            <a:r>
              <a:rPr lang="de-AT" altLang="de-DE" sz="1000" dirty="0" err="1">
                <a:latin typeface="+mj-lt"/>
              </a:rPr>
              <a:t>infection</a:t>
            </a:r>
            <a:endParaRPr lang="de-DE" altLang="de-DE" sz="10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97844" y="19163"/>
            <a:ext cx="389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2012; 42: 1275-1283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1924" y="1199190"/>
            <a:ext cx="146066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dirty="0" err="1"/>
              <a:t>Allograft</a:t>
            </a:r>
            <a:r>
              <a:rPr lang="de-AT" sz="2000" dirty="0"/>
              <a:t> </a:t>
            </a:r>
            <a:r>
              <a:rPr lang="de-AT" sz="2000" dirty="0" err="1"/>
              <a:t>dysfunction</a:t>
            </a: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1925" y="2245595"/>
            <a:ext cx="5769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dirty="0"/>
              <a:t>UTI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1925" y="3004015"/>
            <a:ext cx="16114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dirty="0"/>
              <a:t>Hypertension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3844" y="3671954"/>
            <a:ext cx="19056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dirty="0" err="1"/>
              <a:t>Suspected</a:t>
            </a:r>
            <a:r>
              <a:rPr lang="de-AT" sz="2000" dirty="0"/>
              <a:t> PTLD</a:t>
            </a:r>
          </a:p>
          <a:p>
            <a:r>
              <a:rPr lang="de-AT" sz="2000" dirty="0"/>
              <a:t>/ </a:t>
            </a:r>
            <a:r>
              <a:rPr lang="de-AT" sz="2000" dirty="0" err="1"/>
              <a:t>malignancy</a:t>
            </a:r>
            <a:endParaRPr lang="de-AT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91924" y="4776125"/>
            <a:ext cx="19076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dirty="0" err="1"/>
              <a:t>Confirmed</a:t>
            </a:r>
            <a:r>
              <a:rPr lang="de-AT" sz="2000" dirty="0"/>
              <a:t> PTLD</a:t>
            </a:r>
          </a:p>
          <a:p>
            <a:r>
              <a:rPr lang="de-AT" sz="2000" dirty="0"/>
              <a:t>/ </a:t>
            </a:r>
            <a:r>
              <a:rPr lang="de-AT" sz="2000" dirty="0" err="1"/>
              <a:t>malignancy</a:t>
            </a:r>
            <a:endParaRPr lang="de-AT" sz="2000" dirty="0"/>
          </a:p>
        </p:txBody>
      </p:sp>
      <p:sp>
        <p:nvSpPr>
          <p:cNvPr id="12" name="Rechteck 11"/>
          <p:cNvSpPr/>
          <p:nvPr/>
        </p:nvSpPr>
        <p:spPr>
          <a:xfrm>
            <a:off x="3092386" y="1368467"/>
            <a:ext cx="12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Tdx</a:t>
            </a:r>
            <a:r>
              <a:rPr lang="de-AT" dirty="0"/>
              <a:t> US+CDS</a:t>
            </a:r>
          </a:p>
        </p:txBody>
      </p:sp>
      <p:sp>
        <p:nvSpPr>
          <p:cNvPr id="13" name="Rechteck 12"/>
          <p:cNvSpPr/>
          <p:nvPr/>
        </p:nvSpPr>
        <p:spPr>
          <a:xfrm>
            <a:off x="3092387" y="2031156"/>
            <a:ext cx="12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Tdx</a:t>
            </a:r>
            <a:r>
              <a:rPr lang="de-AT" dirty="0"/>
              <a:t> US+CDS</a:t>
            </a:r>
          </a:p>
        </p:txBody>
      </p:sp>
      <p:sp>
        <p:nvSpPr>
          <p:cNvPr id="14" name="Rechteck 13"/>
          <p:cNvSpPr/>
          <p:nvPr/>
        </p:nvSpPr>
        <p:spPr>
          <a:xfrm>
            <a:off x="3092386" y="3019404"/>
            <a:ext cx="12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Tdx</a:t>
            </a:r>
            <a:r>
              <a:rPr lang="de-AT" dirty="0"/>
              <a:t> US+CDS</a:t>
            </a:r>
          </a:p>
        </p:txBody>
      </p:sp>
      <p:sp>
        <p:nvSpPr>
          <p:cNvPr id="15" name="Rechteck 14"/>
          <p:cNvSpPr/>
          <p:nvPr/>
        </p:nvSpPr>
        <p:spPr>
          <a:xfrm>
            <a:off x="3092385" y="3661965"/>
            <a:ext cx="3332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err="1"/>
              <a:t>Tdx</a:t>
            </a:r>
            <a:r>
              <a:rPr lang="de-AT" dirty="0"/>
              <a:t> &amp; abdominal</a:t>
            </a:r>
            <a:r>
              <a:rPr lang="de-AT" b="1" dirty="0"/>
              <a:t>*</a:t>
            </a:r>
            <a:r>
              <a:rPr lang="de-AT" dirty="0"/>
              <a:t> US+CDS</a:t>
            </a:r>
          </a:p>
        </p:txBody>
      </p:sp>
      <p:sp>
        <p:nvSpPr>
          <p:cNvPr id="16" name="Rechteck 15"/>
          <p:cNvSpPr/>
          <p:nvPr/>
        </p:nvSpPr>
        <p:spPr>
          <a:xfrm>
            <a:off x="3092385" y="3954360"/>
            <a:ext cx="1213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chest</a:t>
            </a:r>
            <a:r>
              <a:rPr lang="de-AT" dirty="0"/>
              <a:t> X-</a:t>
            </a:r>
            <a:r>
              <a:rPr lang="de-AT" dirty="0" err="1"/>
              <a:t>ray</a:t>
            </a:r>
            <a:endParaRPr lang="de-AT" dirty="0"/>
          </a:p>
        </p:txBody>
      </p:sp>
      <p:sp>
        <p:nvSpPr>
          <p:cNvPr id="17" name="Rechteck 16"/>
          <p:cNvSpPr/>
          <p:nvPr/>
        </p:nvSpPr>
        <p:spPr>
          <a:xfrm>
            <a:off x="3092385" y="4770115"/>
            <a:ext cx="389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chest</a:t>
            </a:r>
            <a:r>
              <a:rPr lang="de-AT" dirty="0"/>
              <a:t> CT, abdominal &amp; </a:t>
            </a:r>
            <a:r>
              <a:rPr lang="de-AT" dirty="0" err="1"/>
              <a:t>pelvic</a:t>
            </a:r>
            <a:r>
              <a:rPr lang="de-AT" dirty="0"/>
              <a:t> MRI </a:t>
            </a:r>
            <a:r>
              <a:rPr lang="de-AT" dirty="0" err="1"/>
              <a:t>or</a:t>
            </a:r>
            <a:r>
              <a:rPr lang="de-AT" dirty="0"/>
              <a:t> CT </a:t>
            </a:r>
          </a:p>
          <a:p>
            <a:r>
              <a:rPr lang="de-AT" dirty="0" err="1"/>
              <a:t>brain</a:t>
            </a:r>
            <a:r>
              <a:rPr lang="de-AT" dirty="0"/>
              <a:t> MRI </a:t>
            </a:r>
            <a:r>
              <a:rPr lang="de-AT" sz="1400" dirty="0"/>
              <a:t>(</a:t>
            </a:r>
            <a:r>
              <a:rPr lang="de-AT" sz="1400" dirty="0" err="1"/>
              <a:t>if</a:t>
            </a:r>
            <a:r>
              <a:rPr lang="de-AT" sz="1400" dirty="0"/>
              <a:t> positive </a:t>
            </a:r>
            <a:r>
              <a:rPr lang="de-AT" sz="1400" dirty="0" err="1"/>
              <a:t>lumbar</a:t>
            </a:r>
            <a:r>
              <a:rPr lang="de-AT" sz="1400" dirty="0"/>
              <a:t> </a:t>
            </a:r>
            <a:r>
              <a:rPr lang="de-AT" sz="1400" dirty="0" err="1"/>
              <a:t>puncture</a:t>
            </a:r>
            <a:r>
              <a:rPr lang="de-AT" sz="1400" dirty="0"/>
              <a:t>)</a:t>
            </a:r>
          </a:p>
        </p:txBody>
      </p:sp>
      <p:sp>
        <p:nvSpPr>
          <p:cNvPr id="19" name="Rechteck 18"/>
          <p:cNvSpPr/>
          <p:nvPr/>
        </p:nvSpPr>
        <p:spPr>
          <a:xfrm>
            <a:off x="3092385" y="2374209"/>
            <a:ext cx="2342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DMSA (after 6 </a:t>
            </a:r>
            <a:r>
              <a:rPr lang="de-AT" dirty="0" err="1"/>
              <a:t>months</a:t>
            </a:r>
            <a:r>
              <a:rPr lang="de-AT" dirty="0"/>
              <a:t>)</a:t>
            </a:r>
          </a:p>
        </p:txBody>
      </p:sp>
      <p:sp>
        <p:nvSpPr>
          <p:cNvPr id="20" name="Rechteck 19"/>
          <p:cNvSpPr/>
          <p:nvPr/>
        </p:nvSpPr>
        <p:spPr>
          <a:xfrm>
            <a:off x="7761329" y="1199190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MAG3, MRU, PCN</a:t>
            </a:r>
          </a:p>
        </p:txBody>
      </p:sp>
      <p:sp>
        <p:nvSpPr>
          <p:cNvPr id="21" name="Rechteck 20"/>
          <p:cNvSpPr/>
          <p:nvPr/>
        </p:nvSpPr>
        <p:spPr>
          <a:xfrm>
            <a:off x="7761329" y="1537744"/>
            <a:ext cx="791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biopsy</a:t>
            </a:r>
            <a:endParaRPr lang="de-AT" dirty="0"/>
          </a:p>
        </p:txBody>
      </p:sp>
      <p:sp>
        <p:nvSpPr>
          <p:cNvPr id="22" name="Rechteck 21"/>
          <p:cNvSpPr/>
          <p:nvPr/>
        </p:nvSpPr>
        <p:spPr>
          <a:xfrm>
            <a:off x="7761329" y="3820876"/>
            <a:ext cx="791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biopsy</a:t>
            </a:r>
            <a:endParaRPr lang="de-AT" dirty="0"/>
          </a:p>
        </p:txBody>
      </p:sp>
      <p:sp>
        <p:nvSpPr>
          <p:cNvPr id="23" name="Rechteck 22"/>
          <p:cNvSpPr/>
          <p:nvPr/>
        </p:nvSpPr>
        <p:spPr>
          <a:xfrm>
            <a:off x="7761329" y="3034268"/>
            <a:ext cx="1626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DSA </a:t>
            </a:r>
            <a:r>
              <a:rPr lang="de-AT" sz="1600" dirty="0"/>
              <a:t>(MRA/CTA?)</a:t>
            </a:r>
          </a:p>
        </p:txBody>
      </p:sp>
      <p:sp>
        <p:nvSpPr>
          <p:cNvPr id="24" name="Rechteck 23"/>
          <p:cNvSpPr/>
          <p:nvPr/>
        </p:nvSpPr>
        <p:spPr>
          <a:xfrm>
            <a:off x="7744688" y="2031156"/>
            <a:ext cx="100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drainage</a:t>
            </a:r>
            <a:endParaRPr lang="de-AT" dirty="0"/>
          </a:p>
        </p:txBody>
      </p:sp>
      <p:sp>
        <p:nvSpPr>
          <p:cNvPr id="25" name="Rechteck 24"/>
          <p:cNvSpPr/>
          <p:nvPr/>
        </p:nvSpPr>
        <p:spPr>
          <a:xfrm>
            <a:off x="8831326" y="5450429"/>
            <a:ext cx="941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*</a:t>
            </a:r>
            <a:r>
              <a:rPr lang="de-AT" i="1" baseline="30000" dirty="0"/>
              <a:t>1</a:t>
            </a:r>
            <a:r>
              <a:rPr lang="de-AT" sz="1400" i="1" dirty="0"/>
              <a:t>confirm</a:t>
            </a:r>
          </a:p>
        </p:txBody>
      </p:sp>
      <p:sp>
        <p:nvSpPr>
          <p:cNvPr id="26" name="Rechteck 25"/>
          <p:cNvSpPr/>
          <p:nvPr/>
        </p:nvSpPr>
        <p:spPr>
          <a:xfrm>
            <a:off x="5312927" y="5450429"/>
            <a:ext cx="324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*</a:t>
            </a:r>
            <a:r>
              <a:rPr lang="de-AT" sz="1400" i="1" dirty="0"/>
              <a:t>abdominal US = + </a:t>
            </a:r>
            <a:r>
              <a:rPr lang="de-AT" sz="1400" i="1" dirty="0" err="1"/>
              <a:t>pelvis</a:t>
            </a:r>
            <a:r>
              <a:rPr lang="de-AT" sz="1400" i="1" dirty="0"/>
              <a:t> + native </a:t>
            </a:r>
            <a:r>
              <a:rPr lang="de-AT" sz="1400" i="1" dirty="0" err="1"/>
              <a:t>kidneys</a:t>
            </a:r>
            <a:endParaRPr lang="de-AT" sz="1400" i="1" dirty="0"/>
          </a:p>
        </p:txBody>
      </p:sp>
      <p:sp>
        <p:nvSpPr>
          <p:cNvPr id="28" name="Rechteck 27"/>
          <p:cNvSpPr/>
          <p:nvPr/>
        </p:nvSpPr>
        <p:spPr>
          <a:xfrm>
            <a:off x="7723004" y="2389598"/>
            <a:ext cx="2104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i="1" dirty="0" err="1"/>
              <a:t>some</a:t>
            </a:r>
            <a:r>
              <a:rPr lang="de-AT" sz="1600" i="1" dirty="0"/>
              <a:t> do VCUG/</a:t>
            </a:r>
            <a:r>
              <a:rPr lang="de-AT" sz="1600" i="1" dirty="0" err="1"/>
              <a:t>ce</a:t>
            </a:r>
            <a:r>
              <a:rPr lang="de-AT" sz="1600" i="1" dirty="0"/>
              <a:t>-VUS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4508576" y="2208352"/>
            <a:ext cx="2977446" cy="22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4531807" y="3204072"/>
            <a:ext cx="2937772" cy="13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716710" y="3985222"/>
            <a:ext cx="17931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4508576" y="1383856"/>
            <a:ext cx="2961003" cy="1956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1983179" y="1593252"/>
            <a:ext cx="988052" cy="9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4467819" y="1592456"/>
            <a:ext cx="3042065" cy="154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1045029" y="2424990"/>
            <a:ext cx="1926202" cy="213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1983179" y="3218625"/>
            <a:ext cx="988052" cy="9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2294787" y="4002346"/>
            <a:ext cx="694018" cy="153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V="1">
            <a:off x="2295987" y="5260790"/>
            <a:ext cx="762420" cy="132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2294787" y="4988876"/>
            <a:ext cx="762420" cy="132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877429" y="3951171"/>
            <a:ext cx="1471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if</a:t>
            </a:r>
            <a:r>
              <a:rPr lang="de-AT" sz="1200" dirty="0"/>
              <a:t> </a:t>
            </a:r>
            <a:r>
              <a:rPr lang="de-AT" sz="1200" dirty="0" err="1"/>
              <a:t>supicious</a:t>
            </a:r>
            <a:r>
              <a:rPr lang="de-AT" sz="1200" dirty="0"/>
              <a:t> </a:t>
            </a:r>
            <a:r>
              <a:rPr lang="de-AT" sz="1200" dirty="0" err="1"/>
              <a:t>lesion</a:t>
            </a:r>
            <a:endParaRPr lang="de-AT" sz="1200" dirty="0"/>
          </a:p>
        </p:txBody>
      </p:sp>
      <p:sp>
        <p:nvSpPr>
          <p:cNvPr id="47" name="Textfeld 46"/>
          <p:cNvSpPr txBox="1"/>
          <p:nvPr/>
        </p:nvSpPr>
        <p:spPr>
          <a:xfrm>
            <a:off x="4631377" y="3213964"/>
            <a:ext cx="283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if</a:t>
            </a:r>
            <a:r>
              <a:rPr lang="de-AT" sz="1200" dirty="0"/>
              <a:t> abnormal (C)DS </a:t>
            </a:r>
            <a:r>
              <a:rPr lang="de-AT" sz="1200" dirty="0" err="1"/>
              <a:t>or</a:t>
            </a:r>
            <a:r>
              <a:rPr lang="de-AT" sz="1200" dirty="0"/>
              <a:t> </a:t>
            </a:r>
            <a:r>
              <a:rPr lang="de-AT" sz="1200" dirty="0" err="1"/>
              <a:t>severe</a:t>
            </a:r>
            <a:r>
              <a:rPr lang="de-AT" sz="1200" dirty="0"/>
              <a:t> </a:t>
            </a:r>
            <a:r>
              <a:rPr lang="de-AT" sz="1200" dirty="0" err="1"/>
              <a:t>hypertension</a:t>
            </a:r>
            <a:endParaRPr lang="de-AT" sz="1200" dirty="0"/>
          </a:p>
        </p:txBody>
      </p:sp>
      <p:sp>
        <p:nvSpPr>
          <p:cNvPr id="49" name="Textfeld 48"/>
          <p:cNvSpPr txBox="1"/>
          <p:nvPr/>
        </p:nvSpPr>
        <p:spPr>
          <a:xfrm>
            <a:off x="5715805" y="1908440"/>
            <a:ext cx="1471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if</a:t>
            </a:r>
            <a:r>
              <a:rPr lang="de-AT" sz="1200" dirty="0"/>
              <a:t> </a:t>
            </a:r>
            <a:r>
              <a:rPr lang="de-AT" sz="1200" dirty="0" err="1"/>
              <a:t>obstructed</a:t>
            </a:r>
            <a:r>
              <a:rPr lang="de-AT" sz="1200" dirty="0"/>
              <a:t> </a:t>
            </a:r>
            <a:r>
              <a:rPr lang="de-AT" sz="1200" b="1" dirty="0"/>
              <a:t>*</a:t>
            </a:r>
            <a:r>
              <a:rPr lang="de-AT" sz="1200" b="1" baseline="30000" dirty="0"/>
              <a:t>1</a:t>
            </a:r>
            <a:r>
              <a:rPr lang="de-AT" sz="1200" dirty="0"/>
              <a:t> </a:t>
            </a:r>
          </a:p>
        </p:txBody>
      </p:sp>
      <p:sp>
        <p:nvSpPr>
          <p:cNvPr id="50" name="Textfeld 49"/>
          <p:cNvSpPr txBox="1"/>
          <p:nvPr/>
        </p:nvSpPr>
        <p:spPr>
          <a:xfrm rot="21246108">
            <a:off x="5715804" y="1172148"/>
            <a:ext cx="1471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if</a:t>
            </a:r>
            <a:r>
              <a:rPr lang="de-AT" sz="1200" dirty="0"/>
              <a:t> </a:t>
            </a:r>
            <a:r>
              <a:rPr lang="de-AT" sz="1200" dirty="0" err="1"/>
              <a:t>dilatated</a:t>
            </a:r>
            <a:endParaRPr lang="de-AT" sz="1200" dirty="0"/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91925" y="266018"/>
            <a:ext cx="9457508" cy="625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de-DE" sz="3200" dirty="0"/>
              <a:t>Post-transplant imaging in children: </a:t>
            </a:r>
            <a:r>
              <a:rPr lang="de-AT" altLang="de-DE" sz="3200" dirty="0" err="1"/>
              <a:t>When</a:t>
            </a:r>
            <a:r>
              <a:rPr lang="de-AT" altLang="de-DE" sz="3200" dirty="0"/>
              <a:t> </a:t>
            </a:r>
            <a:r>
              <a:rPr lang="de-AT" altLang="de-DE" sz="3200" dirty="0" err="1"/>
              <a:t>to</a:t>
            </a:r>
            <a:r>
              <a:rPr lang="de-AT" altLang="de-DE" sz="3200" dirty="0"/>
              <a:t> do </a:t>
            </a:r>
            <a:r>
              <a:rPr lang="de-AT" altLang="de-DE" sz="3200" dirty="0" err="1"/>
              <a:t>what</a:t>
            </a:r>
            <a:endParaRPr lang="de-DE" altLang="de-DE" sz="3200" dirty="0"/>
          </a:p>
        </p:txBody>
      </p:sp>
      <p:cxnSp>
        <p:nvCxnSpPr>
          <p:cNvPr id="45" name="Gerade Verbindung mit Pfeil 44"/>
          <p:cNvCxnSpPr>
            <a:stCxn id="19" idx="3"/>
          </p:cNvCxnSpPr>
          <p:nvPr/>
        </p:nvCxnSpPr>
        <p:spPr>
          <a:xfrm flipV="1">
            <a:off x="5435078" y="2549280"/>
            <a:ext cx="2027012" cy="959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715805" y="2571312"/>
            <a:ext cx="1187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if</a:t>
            </a:r>
            <a:r>
              <a:rPr lang="de-AT" sz="1200" dirty="0"/>
              <a:t> </a:t>
            </a:r>
            <a:r>
              <a:rPr lang="de-AT" sz="1200" dirty="0" err="1"/>
              <a:t>scar</a:t>
            </a:r>
            <a:r>
              <a:rPr lang="de-AT" sz="1200" dirty="0"/>
              <a:t> </a:t>
            </a:r>
            <a:r>
              <a:rPr lang="de-AT" sz="1200" dirty="0" err="1"/>
              <a:t>detected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294742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381001" y="9059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800">
              <a:latin typeface="+mj-lt"/>
            </a:endParaRP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381001" y="55827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800">
              <a:latin typeface="+mj-lt"/>
            </a:endParaRP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50242" y="6441635"/>
            <a:ext cx="97771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de-DE" sz="1200" b="1" i="1" dirty="0">
                <a:latin typeface="+mj-lt"/>
              </a:rPr>
              <a:t>Abbreviations: </a:t>
            </a:r>
            <a:r>
              <a:rPr lang="en-GB" altLang="de-DE" sz="1000" dirty="0">
                <a:latin typeface="+mj-lt"/>
              </a:rPr>
              <a:t>(a)CDS =  (amplitude coded) colour Doppler sonography, DDS = duplex Doppler sonography, DEXA = Dual Energy X-Ray Absorptiometry (bone densitometry), DMSA = Tc</a:t>
            </a:r>
            <a:r>
              <a:rPr lang="en-GB" altLang="de-DE" sz="1000" baseline="30000" dirty="0">
                <a:latin typeface="+mj-lt"/>
              </a:rPr>
              <a:t>99m</a:t>
            </a:r>
            <a:r>
              <a:rPr lang="en-GB" altLang="de-DE" sz="1000" dirty="0">
                <a:latin typeface="+mj-lt"/>
              </a:rPr>
              <a:t> </a:t>
            </a:r>
            <a:r>
              <a:rPr lang="en-GB" altLang="de-DE" sz="1000" dirty="0" err="1">
                <a:latin typeface="+mj-lt"/>
              </a:rPr>
              <a:t>Dimercaptosuccinid</a:t>
            </a:r>
            <a:r>
              <a:rPr lang="en-GB" altLang="de-DE" sz="1000" dirty="0">
                <a:latin typeface="+mj-lt"/>
              </a:rPr>
              <a:t> acid renal scintigraphy, MRI = magnetic resonance imaging, US = ultrasound</a:t>
            </a:r>
            <a:endParaRPr lang="de-DE" altLang="de-DE" sz="1000" dirty="0">
              <a:latin typeface="+mj-lt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92302" y="1168303"/>
          <a:ext cx="8185331" cy="32561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457">
                  <a:extLst>
                    <a:ext uri="{9D8B030D-6E8A-4147-A177-3AD203B41FA5}">
                      <a16:colId xmlns:a16="http://schemas.microsoft.com/office/drawing/2014/main" val="1325486002"/>
                    </a:ext>
                  </a:extLst>
                </a:gridCol>
                <a:gridCol w="6005874">
                  <a:extLst>
                    <a:ext uri="{9D8B030D-6E8A-4147-A177-3AD203B41FA5}">
                      <a16:colId xmlns:a16="http://schemas.microsoft.com/office/drawing/2014/main" val="3855146499"/>
                    </a:ext>
                  </a:extLst>
                </a:gridCol>
              </a:tblGrid>
              <a:tr h="303418">
                <a:tc>
                  <a:txBody>
                    <a:bodyPr/>
                    <a:lstStyle/>
                    <a:p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Peri-operative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b="0" dirty="0">
                          <a:solidFill>
                            <a:schemeClr val="tx1"/>
                          </a:solidFill>
                          <a:latin typeface="+mj-lt"/>
                        </a:rPr>
                        <a:t>US &amp; (a)CDS/DDS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123909"/>
                  </a:ext>
                </a:extLst>
              </a:tr>
              <a:tr h="525486">
                <a:tc>
                  <a:txBody>
                    <a:bodyPr/>
                    <a:lstStyle/>
                    <a:p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de-AT" sz="20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st</a:t>
                      </a:r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AT" sz="20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week</a:t>
                      </a:r>
                      <a:endParaRPr lang="de-AT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US &amp; (a)CDS/DDS </a:t>
                      </a:r>
                      <a:r>
                        <a:rPr lang="de-A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de-AT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de-AT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       Baseline DMSA </a:t>
                      </a:r>
                      <a:r>
                        <a:rPr lang="de-AT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or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MRI in </a:t>
                      </a:r>
                      <a:r>
                        <a:rPr lang="de-AT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patients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AT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with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AT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risk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of </a:t>
                      </a:r>
                      <a:r>
                        <a:rPr lang="de-AT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parenchymal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AT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loss</a:t>
                      </a:r>
                      <a:endParaRPr lang="de-AT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868524"/>
                  </a:ext>
                </a:extLst>
              </a:tr>
              <a:tr h="452026">
                <a:tc>
                  <a:txBody>
                    <a:bodyPr/>
                    <a:lstStyle/>
                    <a:p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3 </a:t>
                      </a:r>
                      <a:r>
                        <a:rPr lang="de-AT" sz="20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weeks</a:t>
                      </a:r>
                      <a:endParaRPr lang="de-AT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US &amp; (a)CDS/DDS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544143"/>
                  </a:ext>
                </a:extLst>
              </a:tr>
              <a:tr h="346960">
                <a:tc>
                  <a:txBody>
                    <a:bodyPr/>
                    <a:lstStyle/>
                    <a:p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3 </a:t>
                      </a:r>
                      <a:r>
                        <a:rPr lang="de-AT" sz="20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months</a:t>
                      </a:r>
                      <a:endParaRPr lang="de-AT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US &amp; (a)CDS/DDS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013713"/>
                  </a:ext>
                </a:extLst>
              </a:tr>
              <a:tr h="312946">
                <a:tc>
                  <a:txBody>
                    <a:bodyPr/>
                    <a:lstStyle/>
                    <a:p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6 </a:t>
                      </a:r>
                      <a:r>
                        <a:rPr lang="de-AT" sz="20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months</a:t>
                      </a:r>
                      <a:endParaRPr lang="de-AT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US &amp; (a)CDS/DDS + abdominal US </a:t>
                      </a:r>
                      <a:r>
                        <a:rPr lang="de-A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68336"/>
                  </a:ext>
                </a:extLst>
              </a:tr>
              <a:tr h="452026">
                <a:tc>
                  <a:txBody>
                    <a:bodyPr/>
                    <a:lstStyle/>
                    <a:p>
                      <a:r>
                        <a:rPr lang="de-AT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12 </a:t>
                      </a:r>
                      <a:r>
                        <a:rPr lang="de-AT" sz="20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months</a:t>
                      </a:r>
                      <a:endParaRPr lang="de-AT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US &amp; (a)CDS/DDS + abdominal US </a:t>
                      </a:r>
                      <a:r>
                        <a:rPr lang="de-A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de-AT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de-AT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       DEXA </a:t>
                      </a:r>
                      <a:r>
                        <a:rPr lang="de-AT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if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on high </a:t>
                      </a:r>
                      <a:r>
                        <a:rPr lang="de-AT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steroid</a:t>
                      </a:r>
                      <a:r>
                        <a:rPr lang="de-AT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dose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999607"/>
                  </a:ext>
                </a:extLst>
              </a:tr>
              <a:tr h="311400">
                <a:tc>
                  <a:txBody>
                    <a:bodyPr/>
                    <a:lstStyle/>
                    <a:p>
                      <a:r>
                        <a:rPr lang="de-AT" sz="20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anual</a:t>
                      </a:r>
                      <a:endParaRPr lang="de-AT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US &amp; (a)CDS/DDS + abdominal US </a:t>
                      </a:r>
                      <a:r>
                        <a:rPr lang="de-A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59658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74320" y="4650481"/>
            <a:ext cx="851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Note: </a:t>
            </a:r>
            <a:r>
              <a:rPr lang="en-GB" sz="1600" dirty="0">
                <a:latin typeface="+mj-lt"/>
              </a:rPr>
              <a:t>protocol transplant biopsies vary, and necessity / benefit under discuss</a:t>
            </a:r>
            <a:r>
              <a:rPr lang="en-GB" sz="1400" dirty="0">
                <a:latin typeface="+mj-lt"/>
              </a:rPr>
              <a:t>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501844" y="5819597"/>
            <a:ext cx="4325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>
                <a:latin typeface="+mj-lt"/>
              </a:rPr>
              <a:t>* </a:t>
            </a:r>
            <a:r>
              <a:rPr lang="de-AT" sz="1400" i="1" dirty="0">
                <a:latin typeface="+mj-lt"/>
              </a:rPr>
              <a:t>abdominal US </a:t>
            </a:r>
            <a:r>
              <a:rPr lang="de-AT" sz="1400" i="1" dirty="0" err="1">
                <a:latin typeface="+mj-lt"/>
              </a:rPr>
              <a:t>includes</a:t>
            </a:r>
            <a:r>
              <a:rPr lang="de-AT" sz="1400" i="1" dirty="0">
                <a:latin typeface="+mj-lt"/>
              </a:rPr>
              <a:t> also </a:t>
            </a:r>
            <a:r>
              <a:rPr lang="de-AT" sz="1400" i="1" dirty="0" err="1">
                <a:latin typeface="+mj-lt"/>
              </a:rPr>
              <a:t>pelvis</a:t>
            </a:r>
            <a:r>
              <a:rPr lang="de-AT" sz="1400" i="1" dirty="0">
                <a:latin typeface="+mj-lt"/>
              </a:rPr>
              <a:t> and native </a:t>
            </a:r>
            <a:r>
              <a:rPr lang="de-AT" sz="1400" i="1" dirty="0" err="1">
                <a:latin typeface="+mj-lt"/>
              </a:rPr>
              <a:t>kidneys</a:t>
            </a:r>
            <a:endParaRPr lang="de-AT" sz="1400" i="1" dirty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74319" y="5049323"/>
            <a:ext cx="70006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Comment: </a:t>
            </a:r>
            <a:r>
              <a:rPr lang="en-GB" sz="1600" dirty="0"/>
              <a:t>role of MRI has yet to be determined, </a:t>
            </a:r>
          </a:p>
          <a:p>
            <a:r>
              <a:rPr lang="en-GB" sz="1600" dirty="0"/>
              <a:t>		  also importance of VUR assessment &amp; respective method or timing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97844" y="19163"/>
            <a:ext cx="389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2012; 42: 1275-1283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5" y="306210"/>
            <a:ext cx="9457508" cy="625286"/>
          </a:xfrm>
        </p:spPr>
        <p:txBody>
          <a:bodyPr/>
          <a:lstStyle/>
          <a:p>
            <a:r>
              <a:rPr lang="en-GB" altLang="de-DE" sz="3200" dirty="0"/>
              <a:t>Post-transplant imaging in children: </a:t>
            </a:r>
            <a:r>
              <a:rPr lang="de-AT" altLang="de-DE" sz="3200" dirty="0"/>
              <a:t>Routine follow-</a:t>
            </a:r>
            <a:r>
              <a:rPr lang="de-AT" altLang="de-DE" sz="3200" dirty="0" err="1"/>
              <a:t>up</a:t>
            </a:r>
            <a:endParaRPr lang="de-DE" altLang="de-DE" sz="3200" dirty="0"/>
          </a:p>
        </p:txBody>
      </p:sp>
    </p:spTree>
    <p:extLst>
      <p:ext uri="{BB962C8B-B14F-4D97-AF65-F5344CB8AC3E}">
        <p14:creationId xmlns:p14="http://schemas.microsoft.com/office/powerpoint/2010/main" val="196110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774" y="334130"/>
            <a:ext cx="9389959" cy="1126370"/>
          </a:xfrm>
        </p:spPr>
        <p:txBody>
          <a:bodyPr>
            <a:normAutofit/>
          </a:bodyPr>
          <a:lstStyle/>
          <a:p>
            <a:r>
              <a:rPr lang="en-GB" sz="4000" dirty="0"/>
              <a:t>Part III: Miscellaneous statements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3200" dirty="0"/>
              <a:t>(listed in alphabetical order)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774" y="1791913"/>
            <a:ext cx="9522162" cy="4518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aim is to</a:t>
            </a:r>
          </a:p>
          <a:p>
            <a:pPr marL="182563" indent="-182563"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Communicate other important issues that have not been addressed by procedural recommendations &amp; imaging algorithms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to highlight the entire spectrum in GI &amp; GU imaging, e.g., on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grading of UTD / PCD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use of Gadolinium in childhood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usability of </a:t>
            </a:r>
            <a:r>
              <a:rPr lang="en-GB" sz="1800" dirty="0" err="1"/>
              <a:t>ce</a:t>
            </a:r>
            <a:r>
              <a:rPr lang="en-GB" sz="1800" dirty="0"/>
              <a:t>-US in childhood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or standardising terminology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Give references of other important similar activities &amp; publications in this field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endorsed by the Task Force, e.g., on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CDK imaging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assessment of DSD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or sectional imaging of bowel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14B3DD-5ED9-474A-93E6-55E1A213AB8D}"/>
              </a:ext>
            </a:extLst>
          </p:cNvPr>
          <p:cNvSpPr txBox="1"/>
          <p:nvPr/>
        </p:nvSpPr>
        <p:spPr>
          <a:xfrm>
            <a:off x="-17092" y="6425379"/>
            <a:ext cx="9972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 err="1"/>
              <a:t>ce</a:t>
            </a:r>
            <a:r>
              <a:rPr lang="en-GB" sz="1000" dirty="0"/>
              <a:t>-US = contrast enhanced ultrasound, CDK = cystic kidney disease, DSD = disorders of sexual development, GI = gastro-intestinal, GU = </a:t>
            </a:r>
            <a:r>
              <a:rPr lang="en-GB" sz="1000" dirty="0" err="1"/>
              <a:t>genito</a:t>
            </a:r>
            <a:r>
              <a:rPr lang="en-GB" sz="1000" dirty="0"/>
              <a:t>-urinary, PCD = </a:t>
            </a:r>
            <a:r>
              <a:rPr lang="en-GB" sz="1000" dirty="0" err="1"/>
              <a:t>pelvi-calyceal</a:t>
            </a:r>
            <a:r>
              <a:rPr lang="en-GB" sz="1000" dirty="0"/>
              <a:t> distension, UTD = urinary tract dilatation</a:t>
            </a:r>
          </a:p>
        </p:txBody>
      </p:sp>
    </p:spTree>
    <p:extLst>
      <p:ext uri="{BB962C8B-B14F-4D97-AF65-F5344CB8AC3E}">
        <p14:creationId xmlns:p14="http://schemas.microsoft.com/office/powerpoint/2010/main" val="2832807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740" y="279533"/>
            <a:ext cx="9414315" cy="732679"/>
          </a:xfrm>
        </p:spPr>
        <p:txBody>
          <a:bodyPr>
            <a:normAutofit/>
          </a:bodyPr>
          <a:lstStyle/>
          <a:p>
            <a:r>
              <a:rPr lang="en-GB" altLang="de-DE" sz="3200" dirty="0"/>
              <a:t>Potential indications for </a:t>
            </a:r>
            <a:r>
              <a:rPr lang="en-GB" altLang="de-DE" sz="3200" dirty="0" err="1"/>
              <a:t>ce</a:t>
            </a:r>
            <a:r>
              <a:rPr lang="en-GB" altLang="de-DE" sz="3200" dirty="0"/>
              <a:t>-US in infants &amp; children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19" y="1123529"/>
            <a:ext cx="9613820" cy="2359934"/>
          </a:xfrm>
        </p:spPr>
        <p:txBody>
          <a:bodyPr>
            <a:normAutofit lnSpcReduction="10000"/>
          </a:bodyPr>
          <a:lstStyle/>
          <a:p>
            <a:pPr marL="1789113" indent="-1789113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2400" b="1" dirty="0"/>
              <a:t>Intracavitary	</a:t>
            </a:r>
          </a:p>
          <a:p>
            <a:pPr marL="452438" indent="-452438">
              <a:lnSpc>
                <a:spcPct val="100000"/>
              </a:lnSpc>
              <a:spcBef>
                <a:spcPts val="300"/>
              </a:spcBef>
              <a:buNone/>
              <a:tabLst>
                <a:tab pos="1708150" algn="l"/>
              </a:tabLst>
            </a:pPr>
            <a:r>
              <a:rPr lang="en-US" sz="1800" dirty="0"/>
              <a:t>	</a:t>
            </a:r>
            <a:r>
              <a:rPr lang="en-US" sz="2000" u="sng" dirty="0" err="1"/>
              <a:t>ce</a:t>
            </a:r>
            <a:r>
              <a:rPr lang="en-US" sz="2000" u="sng" dirty="0"/>
              <a:t>-VUS</a:t>
            </a:r>
            <a:r>
              <a:rPr lang="en-US" sz="2000" dirty="0"/>
              <a:t>: </a:t>
            </a:r>
            <a:r>
              <a:rPr lang="en-US" sz="1800" dirty="0"/>
              <a:t>assessment of VUR , </a:t>
            </a:r>
            <a:r>
              <a:rPr lang="en-GB" altLang="de-DE" sz="1600" dirty="0"/>
              <a:t>rarer: </a:t>
            </a:r>
            <a:r>
              <a:rPr lang="en-GB" altLang="de-DE" sz="1600" dirty="0" err="1"/>
              <a:t>uretha</a:t>
            </a:r>
            <a:r>
              <a:rPr lang="en-GB" altLang="de-DE" sz="1600" dirty="0"/>
              <a:t> assessment, fistulae </a:t>
            </a:r>
          </a:p>
          <a:p>
            <a:pPr marL="452438" indent="-452438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altLang="de-DE" sz="2000" dirty="0"/>
              <a:t>	</a:t>
            </a:r>
            <a:r>
              <a:rPr lang="en-GB" altLang="de-DE" sz="2000" u="sng" dirty="0"/>
              <a:t>other </a:t>
            </a:r>
            <a:r>
              <a:rPr lang="en-GB" altLang="de-DE" sz="2000" u="sng" dirty="0" err="1"/>
              <a:t>ce</a:t>
            </a:r>
            <a:r>
              <a:rPr lang="en-GB" altLang="de-DE" sz="2000" u="sng" dirty="0"/>
              <a:t>-US</a:t>
            </a:r>
            <a:r>
              <a:rPr lang="en-GB" altLang="de-DE" sz="2000" dirty="0"/>
              <a:t>: </a:t>
            </a:r>
            <a:r>
              <a:rPr lang="en-GB" altLang="de-DE" sz="1800" dirty="0"/>
              <a:t>	US </a:t>
            </a:r>
            <a:r>
              <a:rPr lang="en-GB" altLang="de-DE" sz="1800" dirty="0" err="1"/>
              <a:t>genitography</a:t>
            </a:r>
            <a:r>
              <a:rPr lang="en-GB" altLang="de-DE" sz="1800" dirty="0"/>
              <a:t> &amp; cloacal malformations </a:t>
            </a:r>
          </a:p>
          <a:p>
            <a:pPr marL="452438" indent="-452438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altLang="de-DE" sz="1800" dirty="0"/>
              <a:t>			drain position / function / leakage </a:t>
            </a:r>
            <a:r>
              <a:rPr lang="en-GB" altLang="de-DE" sz="1600" dirty="0"/>
              <a:t>(e.g., abscess, PCN, pleural effusion)</a:t>
            </a:r>
          </a:p>
          <a:p>
            <a:pPr marL="452438" indent="-452438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altLang="de-DE" sz="1400" dirty="0"/>
              <a:t>			</a:t>
            </a:r>
            <a:r>
              <a:rPr lang="en-GB" altLang="de-DE" sz="1800" dirty="0"/>
              <a:t>orally for upper abdominal gastrointestinal querie</a:t>
            </a:r>
            <a:r>
              <a:rPr lang="en-GB" altLang="de-DE" sz="1600" dirty="0"/>
              <a:t>s </a:t>
            </a:r>
          </a:p>
          <a:p>
            <a:pPr marL="452438" indent="-452438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altLang="de-DE" sz="1600" dirty="0"/>
              <a:t>			</a:t>
            </a:r>
            <a:r>
              <a:rPr lang="en-GB" altLang="de-DE" sz="1400" dirty="0"/>
              <a:t>	</a:t>
            </a:r>
            <a:r>
              <a:rPr lang="en-GB" altLang="de-DE" sz="1600" dirty="0"/>
              <a:t>e.g. </a:t>
            </a:r>
            <a:r>
              <a:rPr lang="en-GB" altLang="de-DE" sz="1600" dirty="0" err="1"/>
              <a:t>malrotation</a:t>
            </a:r>
            <a:r>
              <a:rPr lang="en-GB" altLang="de-DE" sz="1600" dirty="0"/>
              <a:t>? stenosis?  connection between cavities) </a:t>
            </a:r>
          </a:p>
          <a:p>
            <a:pPr marL="452438" indent="-452438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altLang="de-DE" sz="1400" dirty="0"/>
              <a:t>			</a:t>
            </a:r>
            <a:r>
              <a:rPr lang="en-GB" altLang="de-DE" sz="1800" dirty="0"/>
              <a:t>rectally </a:t>
            </a:r>
            <a:r>
              <a:rPr lang="en-GB" altLang="de-DE" sz="1600" dirty="0"/>
              <a:t>(enema) </a:t>
            </a:r>
            <a:r>
              <a:rPr lang="en-GB" altLang="de-DE" sz="1800" dirty="0"/>
              <a:t>for stenosis or fistula</a:t>
            </a:r>
            <a:endParaRPr lang="de-DE" altLang="de-D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198120" y="3343571"/>
            <a:ext cx="96736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Intravenously</a:t>
            </a:r>
          </a:p>
          <a:p>
            <a:r>
              <a:rPr lang="en-GB" sz="2000" b="1" dirty="0"/>
              <a:t>	</a:t>
            </a:r>
            <a:r>
              <a:rPr lang="en-GB" altLang="de-DE" sz="2000" u="sng" dirty="0"/>
              <a:t>parenchymal abdominal organs</a:t>
            </a:r>
            <a:r>
              <a:rPr lang="en-GB" altLang="de-DE" sz="2000" dirty="0"/>
              <a:t>: </a:t>
            </a:r>
            <a:r>
              <a:rPr lang="en-GB" altLang="de-DE" dirty="0"/>
              <a:t>lesion detection / confirmation</a:t>
            </a:r>
            <a:r>
              <a:rPr lang="en-GB" altLang="de-DE" sz="1400" dirty="0"/>
              <a:t>)</a:t>
            </a:r>
          </a:p>
          <a:p>
            <a:r>
              <a:rPr lang="en-GB" altLang="de-DE" sz="1400" dirty="0"/>
              <a:t>									</a:t>
            </a:r>
            <a:r>
              <a:rPr lang="en-GB" altLang="de-DE" sz="1600" dirty="0"/>
              <a:t>e.g., in tumour conditions &amp; trauma </a:t>
            </a:r>
          </a:p>
          <a:p>
            <a:r>
              <a:rPr lang="en-GB" altLang="de-DE" sz="1400" dirty="0"/>
              <a:t>	</a:t>
            </a:r>
            <a:r>
              <a:rPr lang="en-GB" altLang="de-DE" sz="2000" u="sng" dirty="0"/>
              <a:t>lesion characterisation</a:t>
            </a:r>
            <a:r>
              <a:rPr lang="en-GB" altLang="de-DE" sz="2000" dirty="0"/>
              <a:t>: 	</a:t>
            </a:r>
            <a:r>
              <a:rPr lang="en-GB" altLang="de-DE" dirty="0"/>
              <a:t>at present primarily in liver </a:t>
            </a:r>
            <a:r>
              <a:rPr lang="en-GB" altLang="de-DE" sz="1600" dirty="0"/>
              <a:t>(</a:t>
            </a:r>
            <a:r>
              <a:rPr lang="en-GB" altLang="de-DE" sz="1400" dirty="0"/>
              <a:t>e.g., </a:t>
            </a:r>
            <a:r>
              <a:rPr lang="en-GB" altLang="de-DE" sz="1400" dirty="0" err="1"/>
              <a:t>DDx</a:t>
            </a:r>
            <a:r>
              <a:rPr lang="en-GB" altLang="de-DE" sz="1400" dirty="0"/>
              <a:t> abscess–tumour, type of tumour) </a:t>
            </a:r>
          </a:p>
          <a:p>
            <a:r>
              <a:rPr lang="en-GB" altLang="de-DE" sz="1400" dirty="0"/>
              <a:t>							</a:t>
            </a:r>
            <a:r>
              <a:rPr lang="en-GB" altLang="de-DE" dirty="0"/>
              <a:t>in complicated cysts in various organs</a:t>
            </a:r>
            <a:r>
              <a:rPr lang="en-GB" altLang="de-DE" u="sng" dirty="0"/>
              <a:t> </a:t>
            </a:r>
          </a:p>
          <a:p>
            <a:r>
              <a:rPr lang="en-GB" altLang="de-DE" sz="1400" dirty="0"/>
              <a:t>	</a:t>
            </a:r>
            <a:r>
              <a:rPr lang="en-GB" altLang="de-DE" sz="2000" u="sng" dirty="0"/>
              <a:t>perfusion assessment</a:t>
            </a:r>
            <a:r>
              <a:rPr lang="en-GB" altLang="de-DE" sz="2000" dirty="0"/>
              <a:t>: </a:t>
            </a:r>
            <a:r>
              <a:rPr lang="en-GB" altLang="de-DE" dirty="0"/>
              <a:t>	organ vital &amp; well perfused? </a:t>
            </a:r>
            <a:r>
              <a:rPr lang="en-GB" altLang="de-DE" sz="1600" dirty="0"/>
              <a:t>(e.g., organ transplant, vessel patent?)</a:t>
            </a:r>
          </a:p>
          <a:p>
            <a:r>
              <a:rPr lang="en-GB" sz="1600" dirty="0"/>
              <a:t>			</a:t>
            </a:r>
            <a:r>
              <a:rPr lang="de-AT" sz="1600" dirty="0"/>
              <a:t>				</a:t>
            </a:r>
            <a:r>
              <a:rPr lang="de-AT" dirty="0" err="1"/>
              <a:t>small</a:t>
            </a:r>
            <a:r>
              <a:rPr lang="de-AT" dirty="0"/>
              <a:t> </a:t>
            </a:r>
            <a:r>
              <a:rPr lang="de-AT" dirty="0" err="1"/>
              <a:t>vessel</a:t>
            </a:r>
            <a:r>
              <a:rPr lang="de-AT" dirty="0"/>
              <a:t> </a:t>
            </a:r>
            <a:r>
              <a:rPr lang="de-AT" dirty="0" err="1"/>
              <a:t>arrangement</a:t>
            </a:r>
            <a:r>
              <a:rPr lang="de-AT" dirty="0"/>
              <a:t> &amp; </a:t>
            </a:r>
            <a:r>
              <a:rPr lang="de-AT" dirty="0" err="1"/>
              <a:t>vascularity</a:t>
            </a:r>
            <a:r>
              <a:rPr lang="de-AT" dirty="0"/>
              <a:t> </a:t>
            </a:r>
          </a:p>
          <a:p>
            <a:r>
              <a:rPr lang="en-US" sz="2000" dirty="0"/>
              <a:t>	</a:t>
            </a:r>
            <a:r>
              <a:rPr lang="en-GB" altLang="de-DE" sz="2000" u="sng" dirty="0"/>
              <a:t>vessels:</a:t>
            </a:r>
            <a:r>
              <a:rPr lang="en-GB" altLang="de-DE" sz="2000" dirty="0"/>
              <a:t> 	</a:t>
            </a:r>
            <a:r>
              <a:rPr lang="en-GB" altLang="de-DE" dirty="0"/>
              <a:t>depiction</a:t>
            </a:r>
            <a:r>
              <a:rPr lang="en-GB" altLang="de-DE" sz="1600" dirty="0"/>
              <a:t> (</a:t>
            </a:r>
            <a:r>
              <a:rPr lang="en-GB" altLang="de-DE" sz="1600" dirty="0" err="1"/>
              <a:t>eg</a:t>
            </a:r>
            <a:r>
              <a:rPr lang="en-GB" altLang="de-DE" sz="1600" dirty="0"/>
              <a:t>., TCI, transplant), </a:t>
            </a:r>
            <a:r>
              <a:rPr lang="en-GB" altLang="de-DE" dirty="0"/>
              <a:t>anatomy &amp; patency</a:t>
            </a:r>
            <a:r>
              <a:rPr lang="en-GB" altLang="de-DE" sz="1600" dirty="0"/>
              <a:t> </a:t>
            </a:r>
          </a:p>
          <a:p>
            <a:r>
              <a:rPr lang="en-GB" altLang="de-DE" sz="1600" dirty="0"/>
              <a:t>			</a:t>
            </a:r>
            <a:r>
              <a:rPr lang="en-GB" altLang="de-DE" dirty="0" err="1"/>
              <a:t>DDx</a:t>
            </a:r>
            <a:r>
              <a:rPr lang="en-GB" altLang="de-DE" dirty="0"/>
              <a:t> vascular versus other cystic structure </a:t>
            </a:r>
          </a:p>
          <a:p>
            <a:r>
              <a:rPr lang="en-GB" altLang="de-DE" sz="1600" dirty="0"/>
              <a:t>				 &amp; to enable proper spectral Doppler analysis &amp; good angle correction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048" y="6425845"/>
            <a:ext cx="9871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altLang="de-DE" sz="1000" dirty="0" err="1"/>
              <a:t>ce</a:t>
            </a:r>
            <a:r>
              <a:rPr lang="en-GB" altLang="de-DE" sz="1000" dirty="0"/>
              <a:t>-US = contrast-enhanced ultrasound, </a:t>
            </a:r>
            <a:r>
              <a:rPr lang="en-GB" altLang="de-DE" sz="1000" dirty="0" err="1"/>
              <a:t>ce</a:t>
            </a:r>
            <a:r>
              <a:rPr lang="en-GB" altLang="de-DE" sz="1000" dirty="0"/>
              <a:t>-VUS = contrast-enhanced voiding </a:t>
            </a:r>
            <a:r>
              <a:rPr lang="en-GB" altLang="de-DE" sz="1000" dirty="0" err="1"/>
              <a:t>urosonography</a:t>
            </a:r>
            <a:r>
              <a:rPr lang="en-GB" altLang="de-DE" sz="1000" dirty="0"/>
              <a:t>, DDx = differential diagnosis, PCN = percutaneous nephrostomy,  TCI = transcranial imaging </a:t>
            </a:r>
            <a:endParaRPr lang="en-GB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936759" y="5643"/>
            <a:ext cx="8935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2012;42:1275-1283, 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updated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2014;44: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1478-1484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and 2018;48:1528-1536</a:t>
            </a:r>
          </a:p>
        </p:txBody>
      </p:sp>
    </p:spTree>
    <p:extLst>
      <p:ext uri="{BB962C8B-B14F-4D97-AF65-F5344CB8AC3E}">
        <p14:creationId xmlns:p14="http://schemas.microsoft.com/office/powerpoint/2010/main" val="989103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016" y="313153"/>
            <a:ext cx="9705260" cy="687833"/>
          </a:xfrm>
        </p:spPr>
        <p:txBody>
          <a:bodyPr>
            <a:normAutofit/>
          </a:bodyPr>
          <a:lstStyle/>
          <a:p>
            <a:r>
              <a:rPr lang="en-GB" sz="3200" dirty="0"/>
              <a:t>Gadolinium &amp; NSF in children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777" y="1137951"/>
            <a:ext cx="9509760" cy="329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What to consider for </a:t>
            </a:r>
            <a:r>
              <a:rPr lang="en-US" sz="2400" b="1" dirty="0" err="1"/>
              <a:t>paediatric</a:t>
            </a:r>
            <a:r>
              <a:rPr lang="en-US" sz="2400" b="1" dirty="0"/>
              <a:t> </a:t>
            </a:r>
            <a:r>
              <a:rPr lang="en-US" sz="2400" b="1" dirty="0" err="1"/>
              <a:t>ce</a:t>
            </a:r>
            <a:r>
              <a:rPr lang="en-US" sz="2400" b="1" dirty="0"/>
              <a:t>-MRI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30014" y="1540304"/>
            <a:ext cx="876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Reconsider the need of (</a:t>
            </a:r>
            <a:r>
              <a:rPr lang="en-US" sz="2000" dirty="0" err="1"/>
              <a:t>ce</a:t>
            </a:r>
            <a:r>
              <a:rPr lang="en-US" sz="2000" dirty="0"/>
              <a:t>-)MRI - extended dedicated US may suffice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30013" y="1981750"/>
            <a:ext cx="9613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de-DE" sz="2000" dirty="0"/>
              <a:t>Identify patients at increased risk: </a:t>
            </a:r>
            <a:r>
              <a:rPr lang="en-GB" altLang="de-DE" dirty="0"/>
              <a:t>various risk factors, particularly renal failure or immature kidneys (neonates), </a:t>
            </a:r>
            <a:r>
              <a:rPr lang="en-GB" dirty="0"/>
              <a:t>acidosis, inflammation, dehydration, liver transplantation – </a:t>
            </a:r>
          </a:p>
          <a:p>
            <a:pPr lvl="1"/>
            <a:r>
              <a:rPr lang="en-US" dirty="0"/>
              <a:t>GFR measurement / estimate </a:t>
            </a:r>
            <a:r>
              <a:rPr lang="en-GB" dirty="0"/>
              <a:t> </a:t>
            </a:r>
            <a:r>
              <a:rPr lang="en-GB" sz="1600" dirty="0"/>
              <a:t>(use paediatric Schwarz formula for GFR calculation, age/weight adapted creatinine normal values), </a:t>
            </a:r>
            <a:r>
              <a:rPr lang="en-GB" dirty="0"/>
              <a:t>creatinine/</a:t>
            </a:r>
            <a:r>
              <a:rPr lang="en-GB" altLang="de-DE" dirty="0"/>
              <a:t>GFR mandatory with potential renal disease</a:t>
            </a:r>
          </a:p>
          <a:p>
            <a:r>
              <a:rPr lang="en-GB" sz="1600" dirty="0"/>
              <a:t>				</a:t>
            </a:r>
            <a:r>
              <a:rPr lang="en-GB" altLang="de-DE" sz="1600" dirty="0"/>
              <a:t>reconsider </a:t>
            </a:r>
            <a:r>
              <a:rPr lang="en-GB" altLang="de-DE" sz="1600" dirty="0" err="1"/>
              <a:t>ce</a:t>
            </a:r>
            <a:r>
              <a:rPr lang="en-GB" altLang="de-DE" sz="1600" dirty="0"/>
              <a:t>-MRI (</a:t>
            </a:r>
            <a:r>
              <a:rPr lang="en-GB" altLang="de-DE" sz="1400" dirty="0"/>
              <a:t>GFR &lt;30</a:t>
            </a:r>
            <a:r>
              <a:rPr lang="en-GB" altLang="de-DE" sz="1600" dirty="0"/>
              <a:t>), get informed consent, talk to nephrologist</a:t>
            </a:r>
            <a:endParaRPr lang="en-GB" sz="1600" dirty="0"/>
          </a:p>
        </p:txBody>
      </p:sp>
      <p:sp>
        <p:nvSpPr>
          <p:cNvPr id="7" name="Rechteck 6"/>
          <p:cNvSpPr/>
          <p:nvPr/>
        </p:nvSpPr>
        <p:spPr>
          <a:xfrm>
            <a:off x="230012" y="3577224"/>
            <a:ext cx="958192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Use only macrocyclic stable compounds registered for paediatric (</a:t>
            </a:r>
            <a:r>
              <a:rPr lang="en-GB" dirty="0"/>
              <a:t>neonatal</a:t>
            </a:r>
            <a:r>
              <a:rPr lang="en-GB" sz="2000" dirty="0"/>
              <a:t>) applications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sz="2000" dirty="0"/>
              <a:t>Use supportive measures for prevention</a:t>
            </a:r>
            <a:r>
              <a:rPr lang="en-GB" sz="2000" dirty="0"/>
              <a:t> 	</a:t>
            </a:r>
          </a:p>
          <a:p>
            <a:pPr lvl="1"/>
            <a:r>
              <a:rPr lang="en-US" dirty="0"/>
              <a:t>	improve renal function &amp; hydration, balance acidosis; BUT: no guaranteed security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0014" y="4784588"/>
            <a:ext cx="96138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de-DE" sz="2000" dirty="0"/>
              <a:t>Avoid repetitive application(s) - </a:t>
            </a:r>
            <a:r>
              <a:rPr lang="en-GB" altLang="de-DE" dirty="0"/>
              <a:t>use only single dose, brake between repeated application</a:t>
            </a:r>
            <a:r>
              <a:rPr lang="en-GB" altLang="de-DE" sz="2000" dirty="0"/>
              <a:t>s </a:t>
            </a:r>
          </a:p>
          <a:p>
            <a:r>
              <a:rPr lang="en-US" dirty="0"/>
              <a:t>		</a:t>
            </a:r>
            <a:r>
              <a:rPr lang="en-GB" altLang="de-DE" sz="1600" dirty="0"/>
              <a:t>record cumulative Gd dose (patient chart …)</a:t>
            </a:r>
            <a:endParaRPr lang="en-GB" alt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039561" y="5624803"/>
            <a:ext cx="765308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GB" altLang="de-DE" sz="2000" b="1" dirty="0"/>
              <a:t>Never deny</a:t>
            </a:r>
            <a:r>
              <a:rPr lang="en-GB" altLang="de-DE" sz="2000" dirty="0"/>
              <a:t> a child </a:t>
            </a:r>
            <a:r>
              <a:rPr lang="en-GB" altLang="de-DE" sz="2000" b="1" dirty="0"/>
              <a:t>an indicated </a:t>
            </a:r>
            <a:r>
              <a:rPr lang="en-GB" altLang="de-DE" sz="2000" b="1" dirty="0" err="1"/>
              <a:t>ce</a:t>
            </a:r>
            <a:r>
              <a:rPr lang="en-GB" altLang="de-DE" sz="2000" b="1" dirty="0"/>
              <a:t>-MRI</a:t>
            </a:r>
            <a:r>
              <a:rPr lang="en-GB" altLang="de-DE" sz="2000" dirty="0"/>
              <a:t> study</a:t>
            </a:r>
            <a:r>
              <a:rPr lang="de-DE" altLang="de-DE" sz="2000" dirty="0"/>
              <a:t> - </a:t>
            </a:r>
            <a:r>
              <a:rPr lang="en-GB" dirty="0"/>
              <a:t>if therapeutically necessary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6680" y="6589631"/>
            <a:ext cx="958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</a:t>
            </a:r>
            <a:r>
              <a:rPr lang="en-GB" sz="1200" dirty="0"/>
              <a:t> (</a:t>
            </a:r>
            <a:r>
              <a:rPr lang="en-GB" sz="1000" dirty="0" err="1"/>
              <a:t>ce</a:t>
            </a:r>
            <a:r>
              <a:rPr lang="en-GB" sz="1000" dirty="0"/>
              <a:t>-)MRI = (contrast-enhanced) Magnetic Resonance Imaging, </a:t>
            </a:r>
            <a:r>
              <a:rPr lang="en-GB" sz="1000" dirty="0" err="1"/>
              <a:t>Gd</a:t>
            </a:r>
            <a:r>
              <a:rPr lang="en-GB" sz="1000" dirty="0"/>
              <a:t> = Gadolinium, GFR = glomerular filtration rate, US = ultrasound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32910" y="9116"/>
            <a:ext cx="6358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2009:39, update 2018;48: 1528-1536</a:t>
            </a:r>
          </a:p>
        </p:txBody>
      </p:sp>
    </p:spTree>
    <p:extLst>
      <p:ext uri="{BB962C8B-B14F-4D97-AF65-F5344CB8AC3E}">
        <p14:creationId xmlns:p14="http://schemas.microsoft.com/office/powerpoint/2010/main" val="1514685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016" y="298361"/>
            <a:ext cx="9705260" cy="742168"/>
          </a:xfrm>
        </p:spPr>
        <p:txBody>
          <a:bodyPr>
            <a:normAutofit/>
          </a:bodyPr>
          <a:lstStyle/>
          <a:p>
            <a:r>
              <a:rPr lang="en-GB" altLang="ja-JP" sz="3200" dirty="0">
                <a:ea typeface="ＭＳ Ｐゴシック" panose="020B0600070205080204" pitchFamily="34" charset="-128"/>
              </a:rPr>
              <a:t>US grading of PCD / UTD in neonates &amp; infants</a:t>
            </a:r>
            <a:endParaRPr lang="en-GB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6539598"/>
            <a:ext cx="9705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</a:t>
            </a:r>
            <a:r>
              <a:rPr lang="en-GB" sz="1400" dirty="0"/>
              <a:t> </a:t>
            </a:r>
            <a:r>
              <a:rPr lang="en-GB" sz="1000" dirty="0"/>
              <a:t>PCD = </a:t>
            </a:r>
            <a:r>
              <a:rPr lang="en-GB" sz="1000" dirty="0" err="1"/>
              <a:t>pelvi-caliceal</a:t>
            </a:r>
            <a:r>
              <a:rPr lang="en-GB" sz="1000" dirty="0"/>
              <a:t> distention / dilatation, US = ultrasound, UTD = urinary tract dilatation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4060" y="19163"/>
            <a:ext cx="9796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2008;38:1138-145,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updated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Pedaitr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2017;47:1369-1380</a:t>
            </a:r>
          </a:p>
        </p:txBody>
      </p:sp>
      <p:grpSp>
        <p:nvGrpSpPr>
          <p:cNvPr id="18" name="Gruppieren 4">
            <a:extLst>
              <a:ext uri="{FF2B5EF4-FFF2-40B4-BE49-F238E27FC236}">
                <a16:creationId xmlns:a16="http://schemas.microsoft.com/office/drawing/2014/main" id="{44C8E1A1-13D1-4205-8866-A81383F67C4F}"/>
              </a:ext>
            </a:extLst>
          </p:cNvPr>
          <p:cNvGrpSpPr>
            <a:grpSpLocks/>
          </p:cNvGrpSpPr>
          <p:nvPr/>
        </p:nvGrpSpPr>
        <p:grpSpPr bwMode="auto">
          <a:xfrm>
            <a:off x="1106529" y="1079528"/>
            <a:ext cx="6858000" cy="3098800"/>
            <a:chOff x="502797" y="3554186"/>
            <a:chExt cx="5636745" cy="240613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CF9E30D-5E33-41DE-B14E-222131768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771"/>
            <a:stretch>
              <a:fillRect/>
            </a:stretch>
          </p:blipFill>
          <p:spPr bwMode="auto">
            <a:xfrm>
              <a:off x="530816" y="3554186"/>
              <a:ext cx="5504224" cy="712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78A86D32-509F-423F-8745-5FF5BAA3D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97" y="4356102"/>
              <a:ext cx="5636745" cy="160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EBA2E-84E1-45E1-A647-10F54928D1D6}"/>
                </a:ext>
              </a:extLst>
            </p:cNvPr>
            <p:cNvSpPr/>
            <p:nvPr/>
          </p:nvSpPr>
          <p:spPr>
            <a:xfrm>
              <a:off x="797682" y="5171425"/>
              <a:ext cx="288362" cy="2773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C939C43-87A2-4494-87E7-A812A2453998}"/>
                </a:ext>
              </a:extLst>
            </p:cNvPr>
            <p:cNvSpPr/>
            <p:nvPr/>
          </p:nvSpPr>
          <p:spPr>
            <a:xfrm>
              <a:off x="688079" y="4527981"/>
              <a:ext cx="288362" cy="2773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962B7E3-1C56-4B79-91AA-B599B71F03CC}"/>
                </a:ext>
              </a:extLst>
            </p:cNvPr>
            <p:cNvSpPr/>
            <p:nvPr/>
          </p:nvSpPr>
          <p:spPr>
            <a:xfrm>
              <a:off x="920334" y="4510724"/>
              <a:ext cx="288362" cy="2773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DBBE33C-A641-4A2E-967C-8FB15D11298F}"/>
                </a:ext>
              </a:extLst>
            </p:cNvPr>
            <p:cNvSpPr/>
            <p:nvPr/>
          </p:nvSpPr>
          <p:spPr>
            <a:xfrm>
              <a:off x="502797" y="4356643"/>
              <a:ext cx="117432" cy="154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5A98DE4E-97F6-4798-B048-E2AB79AD329B}"/>
              </a:ext>
            </a:extLst>
          </p:cNvPr>
          <p:cNvSpPr txBox="1"/>
          <p:nvPr/>
        </p:nvSpPr>
        <p:spPr>
          <a:xfrm>
            <a:off x="299406" y="4205116"/>
            <a:ext cx="951253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3888" indent="-623888">
              <a:defRPr/>
            </a:pPr>
            <a:r>
              <a:rPr lang="en-US" sz="1300" b="1" dirty="0"/>
              <a:t>PCD 0 </a:t>
            </a:r>
            <a:r>
              <a:rPr lang="en-US" sz="1300" dirty="0"/>
              <a:t>= collecting system not or hardy visible, normal </a:t>
            </a:r>
          </a:p>
          <a:p>
            <a:pPr marL="623888" indent="-623888">
              <a:defRPr/>
            </a:pPr>
            <a:r>
              <a:rPr lang="en-US" sz="1300" b="1" dirty="0"/>
              <a:t>PCD I </a:t>
            </a:r>
            <a:r>
              <a:rPr lang="en-US" sz="1300" dirty="0"/>
              <a:t>= just renal pelvis clearly visible, calices not </a:t>
            </a:r>
            <a:r>
              <a:rPr lang="en-US" sz="1300" dirty="0" err="1"/>
              <a:t>depictable</a:t>
            </a:r>
            <a:r>
              <a:rPr lang="en-US" sz="1300" dirty="0"/>
              <a:t>, axial pelvic diameter less than 7 mm, considered normal </a:t>
            </a:r>
          </a:p>
          <a:p>
            <a:pPr marL="623888" indent="-623888">
              <a:defRPr/>
            </a:pPr>
            <a:r>
              <a:rPr lang="en-US" sz="1300" b="1" dirty="0"/>
              <a:t>PCD II </a:t>
            </a:r>
            <a:r>
              <a:rPr lang="en-US" sz="1300" dirty="0"/>
              <a:t>= axial renal pelvis diameter less than 10 mm (some) calices visible, but with normal </a:t>
            </a:r>
            <a:r>
              <a:rPr lang="en-US" sz="1300" dirty="0" err="1"/>
              <a:t>forniceal</a:t>
            </a:r>
            <a:r>
              <a:rPr lang="en-US" sz="1300" dirty="0"/>
              <a:t> and </a:t>
            </a:r>
            <a:r>
              <a:rPr lang="en-US" sz="1300" dirty="0" err="1"/>
              <a:t>papillar</a:t>
            </a:r>
            <a:r>
              <a:rPr lang="en-US" sz="1300" dirty="0"/>
              <a:t> shape / configuration </a:t>
            </a:r>
          </a:p>
          <a:p>
            <a:pPr marL="623888" indent="-623888">
              <a:defRPr/>
            </a:pPr>
            <a:r>
              <a:rPr lang="en-US" sz="1300" b="1" dirty="0"/>
              <a:t>PCD III </a:t>
            </a:r>
            <a:r>
              <a:rPr lang="en-US" sz="1300" dirty="0"/>
              <a:t>= marked dilatation of calices and pelvis, the pelvic axial width usually &gt;10 mm with flattened papilla and rounded </a:t>
            </a:r>
            <a:r>
              <a:rPr lang="en-US" sz="1300" dirty="0" err="1"/>
              <a:t>fornices</a:t>
            </a:r>
            <a:r>
              <a:rPr lang="en-US" sz="1300" dirty="0"/>
              <a:t>, but without parenchymal narrowing </a:t>
            </a:r>
          </a:p>
          <a:p>
            <a:pPr marL="623888" indent="-623888">
              <a:defRPr/>
            </a:pPr>
            <a:r>
              <a:rPr lang="en-US" sz="1300" b="1" dirty="0"/>
              <a:t>PCD IV </a:t>
            </a:r>
            <a:r>
              <a:rPr lang="en-US" sz="1300" dirty="0"/>
              <a:t>= gross dilatation of entire collecting system + narrowing of renal parenchyma </a:t>
            </a:r>
          </a:p>
          <a:p>
            <a:pPr marL="623888" indent="-623888">
              <a:defRPr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(PCD V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additionally used in some places, to communicate an extreme PCD IV° with only thin, membrane-like residual renal parenchymal rim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F156002-49DB-45E6-9BCF-E430D134FE52}"/>
              </a:ext>
            </a:extLst>
          </p:cNvPr>
          <p:cNvSpPr txBox="1"/>
          <p:nvPr/>
        </p:nvSpPr>
        <p:spPr>
          <a:xfrm>
            <a:off x="18344" y="5906933"/>
            <a:ext cx="97856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3888" indent="-623888">
              <a:defRPr/>
            </a:pPr>
            <a:r>
              <a:rPr lang="de-AT" sz="1200" dirty="0" err="1"/>
              <a:t>Modified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ESPR „</a:t>
            </a:r>
            <a:r>
              <a:rPr lang="de-AT" sz="1200" dirty="0" err="1"/>
              <a:t>Hydronephrosis</a:t>
            </a:r>
            <a:r>
              <a:rPr lang="de-AT" sz="1200" dirty="0"/>
              <a:t>“ </a:t>
            </a:r>
            <a:r>
              <a:rPr lang="de-AT" sz="1200" dirty="0" err="1"/>
              <a:t>grading</a:t>
            </a:r>
            <a:r>
              <a:rPr lang="de-AT" sz="1200" dirty="0"/>
              <a:t> (</a:t>
            </a:r>
            <a:r>
              <a:rPr lang="de-AT" sz="1200" dirty="0" err="1"/>
              <a:t>Riccabona</a:t>
            </a:r>
            <a:r>
              <a:rPr lang="de-AT" sz="1200" dirty="0"/>
              <a:t> et al. 2008) - </a:t>
            </a:r>
            <a:r>
              <a:rPr lang="de-AT" sz="1200" dirty="0" err="1"/>
              <a:t>based</a:t>
            </a:r>
            <a:r>
              <a:rPr lang="de-AT" sz="1200" dirty="0"/>
              <a:t> on </a:t>
            </a:r>
            <a:r>
              <a:rPr lang="de-AT" sz="1200" dirty="0" err="1"/>
              <a:t>Hofmann‘s</a:t>
            </a:r>
            <a:r>
              <a:rPr lang="de-AT" sz="1200" dirty="0"/>
              <a:t> US </a:t>
            </a:r>
            <a:r>
              <a:rPr lang="de-AT" sz="1200" dirty="0" err="1"/>
              <a:t>grading</a:t>
            </a:r>
            <a:r>
              <a:rPr lang="de-AT" sz="1200" dirty="0"/>
              <a:t>, &amp; </a:t>
            </a:r>
            <a:r>
              <a:rPr lang="de-AT" sz="1200" dirty="0" err="1"/>
              <a:t>the</a:t>
            </a:r>
            <a:r>
              <a:rPr lang="de-AT" sz="1200" dirty="0"/>
              <a:t> SFU </a:t>
            </a:r>
            <a:r>
              <a:rPr lang="de-AT" sz="1200" dirty="0" err="1"/>
              <a:t>classification</a:t>
            </a:r>
            <a:r>
              <a:rPr lang="de-AT" sz="1200" dirty="0"/>
              <a:t> (</a:t>
            </a:r>
            <a:r>
              <a:rPr lang="de-AT" sz="1200" dirty="0" err="1"/>
              <a:t>Fernbach</a:t>
            </a:r>
            <a:r>
              <a:rPr lang="de-AT" sz="1200" dirty="0"/>
              <a:t> et al. 1993)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7A77BCD-2FBD-4056-8E2A-2379992CB312}"/>
              </a:ext>
            </a:extLst>
          </p:cNvPr>
          <p:cNvSpPr txBox="1"/>
          <p:nvPr/>
        </p:nvSpPr>
        <p:spPr>
          <a:xfrm>
            <a:off x="120353" y="6306522"/>
            <a:ext cx="97856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3888" indent="-623888" algn="r">
              <a:defRPr/>
            </a:pPr>
            <a:r>
              <a:rPr lang="de-AT" sz="1200" b="1" dirty="0"/>
              <a:t>Note</a:t>
            </a:r>
            <a:r>
              <a:rPr lang="de-AT" sz="1200" dirty="0"/>
              <a:t>: </a:t>
            </a:r>
            <a:r>
              <a:rPr lang="de-AT" sz="1200" dirty="0" err="1"/>
              <a:t>alternate</a:t>
            </a:r>
            <a:r>
              <a:rPr lang="de-AT" sz="1200" dirty="0"/>
              <a:t> </a:t>
            </a:r>
            <a:r>
              <a:rPr lang="de-AT" sz="1200" dirty="0" err="1"/>
              <a:t>grading</a:t>
            </a:r>
            <a:r>
              <a:rPr lang="de-AT" sz="1200" dirty="0"/>
              <a:t> </a:t>
            </a:r>
            <a:r>
              <a:rPr lang="de-AT" sz="1200" dirty="0" err="1"/>
              <a:t>system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</a:t>
            </a:r>
            <a:r>
              <a:rPr lang="de-AT" sz="1200" dirty="0" err="1"/>
              <a:t>America</a:t>
            </a:r>
            <a:r>
              <a:rPr lang="de-AT" sz="1200" dirty="0"/>
              <a:t> – „</a:t>
            </a:r>
            <a:r>
              <a:rPr lang="de-AT" sz="1200" b="1" i="1" dirty="0"/>
              <a:t>UTD </a:t>
            </a:r>
            <a:r>
              <a:rPr lang="de-AT" sz="1200" b="1" i="1" dirty="0" err="1"/>
              <a:t>classificatio</a:t>
            </a:r>
            <a:r>
              <a:rPr lang="de-AT" sz="1200" dirty="0" err="1"/>
              <a:t>n</a:t>
            </a:r>
            <a:r>
              <a:rPr lang="de-AT" sz="1200" dirty="0"/>
              <a:t> </a:t>
            </a:r>
            <a:r>
              <a:rPr lang="de-AT" sz="1200" b="1" i="1" dirty="0" err="1"/>
              <a:t>system</a:t>
            </a:r>
            <a:r>
              <a:rPr lang="de-AT" sz="1200" dirty="0"/>
              <a:t>“ </a:t>
            </a:r>
            <a:r>
              <a:rPr lang="de-AT" sz="1200" dirty="0" err="1"/>
              <a:t>by</a:t>
            </a:r>
            <a:r>
              <a:rPr lang="de-AT" sz="1200" dirty="0"/>
              <a:t>  Nguyen et.al, 2014, also </a:t>
            </a:r>
            <a:r>
              <a:rPr lang="de-AT" sz="1200" dirty="0" err="1"/>
              <a:t>addressing</a:t>
            </a:r>
            <a:r>
              <a:rPr lang="de-AT" sz="1200" dirty="0"/>
              <a:t> </a:t>
            </a:r>
            <a:r>
              <a:rPr lang="de-AT" sz="1200" dirty="0" err="1"/>
              <a:t>ureteral</a:t>
            </a:r>
            <a:r>
              <a:rPr lang="de-AT" sz="1200" dirty="0"/>
              <a:t> &amp; fetal </a:t>
            </a:r>
            <a:r>
              <a:rPr lang="de-AT" sz="1200" dirty="0" err="1"/>
              <a:t>findings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651488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1">
            <a:extLst>
              <a:ext uri="{FF2B5EF4-FFF2-40B4-BE49-F238E27FC236}">
                <a16:creationId xmlns:a16="http://schemas.microsoft.com/office/drawing/2014/main" id="{D1DED8C4-43DC-48ED-9B34-D5DACDA77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22300"/>
              </p:ext>
            </p:extLst>
          </p:nvPr>
        </p:nvGraphicFramePr>
        <p:xfrm>
          <a:off x="5534212" y="1384783"/>
          <a:ext cx="4052048" cy="515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5143331" imgH="6858000" progId="AcroExch.Document.11">
                  <p:embed/>
                </p:oleObj>
              </mc:Choice>
              <mc:Fallback>
                <p:oleObj name="Acrobat Document" r:id="rId3" imgW="5143331" imgH="6858000" progId="AcroExch.Document.11">
                  <p:embed/>
                  <p:pic>
                    <p:nvPicPr>
                      <p:cNvPr id="21" name="Objekt 1">
                        <a:extLst>
                          <a:ext uri="{FF2B5EF4-FFF2-40B4-BE49-F238E27FC236}">
                            <a16:creationId xmlns:a16="http://schemas.microsoft.com/office/drawing/2014/main" id="{D1DED8C4-43DC-48ED-9B34-D5DACDA77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212" y="1384783"/>
                        <a:ext cx="4052048" cy="5150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872" y="303105"/>
            <a:ext cx="9705260" cy="660489"/>
          </a:xfrm>
        </p:spPr>
        <p:txBody>
          <a:bodyPr>
            <a:normAutofit/>
          </a:bodyPr>
          <a:lstStyle/>
          <a:p>
            <a:r>
              <a:rPr lang="en-GB" altLang="de-DE" sz="3200" dirty="0"/>
              <a:t>Typical US appearances in Cystic Kidney Disease (CKD) </a:t>
            </a:r>
            <a:endParaRPr lang="en-GB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106680" y="6569536"/>
            <a:ext cx="958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</a:t>
            </a:r>
            <a:r>
              <a:rPr lang="en-GB" sz="1200" dirty="0"/>
              <a:t>: </a:t>
            </a:r>
            <a:r>
              <a:rPr lang="en-GB" altLang="de-DE" sz="1000" dirty="0"/>
              <a:t>DD = differential diagnosis, </a:t>
            </a:r>
            <a:r>
              <a:rPr lang="en-GB" sz="1000" dirty="0"/>
              <a:t>US = ultrasound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97844" y="19163"/>
            <a:ext cx="389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2012; 42: 1275-1283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827715" y="6301730"/>
            <a:ext cx="3913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en-GB" sz="1200" dirty="0"/>
              <a:t>Adapted from </a:t>
            </a:r>
            <a:r>
              <a:rPr lang="de-AT" altLang="de-DE" sz="1200" i="1" dirty="0" err="1"/>
              <a:t>Pediatric</a:t>
            </a:r>
            <a:r>
              <a:rPr lang="de-AT" altLang="de-DE" sz="1200" i="1" dirty="0"/>
              <a:t> Urogenital </a:t>
            </a:r>
            <a:r>
              <a:rPr lang="de-AT" altLang="de-DE" sz="1200" i="1" dirty="0" err="1"/>
              <a:t>Radiology</a:t>
            </a:r>
            <a:r>
              <a:rPr lang="de-AT" altLang="de-DE" sz="1200" i="1" dirty="0"/>
              <a:t>, </a:t>
            </a:r>
            <a:r>
              <a:rPr lang="de-AT" altLang="de-DE" sz="1200" dirty="0"/>
              <a:t>3</a:t>
            </a:r>
            <a:r>
              <a:rPr lang="de-AT" altLang="de-DE" sz="1200" baseline="30000" dirty="0"/>
              <a:t>rd</a:t>
            </a:r>
            <a:r>
              <a:rPr lang="de-AT" altLang="de-DE" sz="1200" dirty="0"/>
              <a:t> </a:t>
            </a:r>
            <a:r>
              <a:rPr lang="de-AT" altLang="de-DE" sz="1200" dirty="0" err="1"/>
              <a:t>edition</a:t>
            </a:r>
            <a:r>
              <a:rPr lang="de-AT" altLang="de-DE" sz="1200" dirty="0"/>
              <a:t>, </a:t>
            </a:r>
            <a:r>
              <a:rPr lang="en-GB" altLang="de-DE" sz="1200" dirty="0">
                <a:solidFill>
                  <a:srgbClr val="000000"/>
                </a:solidFill>
                <a:cs typeface="Times New Roman"/>
              </a:rPr>
              <a:t>Springer 2019</a:t>
            </a:r>
            <a:endParaRPr lang="de-AT" sz="1200" dirty="0">
              <a:ea typeface="Times New Roman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CD522EA-076A-4392-B58B-4DE3D2207091}"/>
              </a:ext>
            </a:extLst>
          </p:cNvPr>
          <p:cNvGrpSpPr/>
          <p:nvPr/>
        </p:nvGrpSpPr>
        <p:grpSpPr>
          <a:xfrm>
            <a:off x="57151" y="908050"/>
            <a:ext cx="5196168" cy="5528609"/>
            <a:chOff x="57150" y="908050"/>
            <a:chExt cx="5235575" cy="5624513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16E944E8-770C-4B84-B7B6-CD4E834D6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1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0" b="17662"/>
            <a:stretch>
              <a:fillRect/>
            </a:stretch>
          </p:blipFill>
          <p:spPr bwMode="auto">
            <a:xfrm>
              <a:off x="57150" y="908050"/>
              <a:ext cx="5097463" cy="476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1B8C0539-8E77-4803-A8A4-C436CF023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13" y="5670550"/>
              <a:ext cx="2808288" cy="8620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1793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de-DE" sz="1000">
                  <a:solidFill>
                    <a:srgbClr val="000000"/>
                  </a:solidFill>
                </a:rPr>
                <a:t>complicated cyst 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solidFill>
                    <a:srgbClr val="000000"/>
                  </a:solidFill>
                </a:rPr>
                <a:t>criteria : multilocular, (thick) septa, mass effect, nodular component, mass effect - resembling a Bosniak II-IV cyst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solidFill>
                    <a:srgbClr val="000000"/>
                  </a:solidFill>
                </a:rPr>
                <a:t>cystic renal tumors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A24DF015-31D9-4CDD-8BA5-A5C448B45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813" y="5454650"/>
              <a:ext cx="2220912" cy="376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de-DE" sz="1000" dirty="0">
                  <a:solidFill>
                    <a:srgbClr val="000000"/>
                  </a:solidFill>
                </a:rPr>
                <a:t>calyceal diverticula/tertiary calyx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de-DE" sz="1000" dirty="0">
                  <a:solidFill>
                    <a:srgbClr val="000000"/>
                  </a:solidFill>
                </a:rPr>
                <a:t>    DD urinoma, parapelvic cyst …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DD50F48E-1B14-48E7-A1C4-AC7EFCFEF105}"/>
              </a:ext>
            </a:extLst>
          </p:cNvPr>
          <p:cNvSpPr txBox="1"/>
          <p:nvPr/>
        </p:nvSpPr>
        <p:spPr>
          <a:xfrm>
            <a:off x="5713503" y="1118749"/>
            <a:ext cx="380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en-GB" sz="1600" dirty="0"/>
              <a:t>Schematic drawing of renal cysts with US &amp; some histology representation</a:t>
            </a:r>
            <a:endParaRPr lang="en-GB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350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46" y="284900"/>
            <a:ext cx="8809947" cy="651983"/>
          </a:xfrm>
        </p:spPr>
        <p:txBody>
          <a:bodyPr>
            <a:normAutofit/>
          </a:bodyPr>
          <a:lstStyle/>
          <a:p>
            <a:r>
              <a:rPr lang="en-GB" altLang="de-DE" sz="3200" dirty="0"/>
              <a:t>Imaging in suspected childhood cystic kidney disease</a:t>
            </a:r>
            <a:endParaRPr lang="de-DE" altLang="de-DE" sz="3200" dirty="0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27952" y="6589772"/>
            <a:ext cx="94732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200" b="1" i="1" dirty="0">
                <a:latin typeface="+mj-lt"/>
              </a:rPr>
              <a:t>Abbreviations:  </a:t>
            </a:r>
            <a:r>
              <a:rPr lang="en-GB" altLang="de-DE" sz="1000" dirty="0" err="1">
                <a:latin typeface="+mj-lt"/>
              </a:rPr>
              <a:t>DDx</a:t>
            </a:r>
            <a:r>
              <a:rPr lang="en-GB" altLang="de-DE" sz="1000" dirty="0">
                <a:latin typeface="+mj-lt"/>
              </a:rPr>
              <a:t> = differential diagnosis, GN = glomerulonephritis, HUS = haemolytic-uremic syndrome, MCDK = </a:t>
            </a:r>
            <a:r>
              <a:rPr lang="en-GB" altLang="de-DE" sz="1000" dirty="0" err="1">
                <a:latin typeface="+mj-lt"/>
              </a:rPr>
              <a:t>multicystic</a:t>
            </a:r>
            <a:r>
              <a:rPr lang="en-GB" altLang="de-DE" sz="1000" dirty="0">
                <a:latin typeface="+mj-lt"/>
              </a:rPr>
              <a:t> dysplastic kidney, US = ultrasound</a:t>
            </a:r>
            <a:endParaRPr lang="de-DE" altLang="de-DE" sz="10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97844" y="19163"/>
            <a:ext cx="389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2012; 42: 1275-1283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738891" y="1005308"/>
            <a:ext cx="4019550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+mj-lt"/>
                <a:cs typeface="Times New Roman" panose="02020603050405020304" pitchFamily="18" charset="0"/>
              </a:rPr>
              <a:t>US</a:t>
            </a:r>
            <a:r>
              <a:rPr lang="en-US" altLang="de-DE" sz="2000" dirty="0">
                <a:latin typeface="+mj-lt"/>
                <a:cs typeface="Times New Roman" panose="02020603050405020304" pitchFamily="18" charset="0"/>
              </a:rPr>
              <a:t>= hyperechoic or cystic kidneys</a:t>
            </a:r>
            <a:endParaRPr lang="en-US" altLang="de-DE" sz="2000" dirty="0">
              <a:latin typeface="+mj-lt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833886" y="994773"/>
            <a:ext cx="3704648" cy="691440"/>
          </a:xfrm>
          <a:prstGeom prst="rect">
            <a:avLst/>
          </a:prstGeom>
          <a:solidFill>
            <a:srgbClr val="FFFFFF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>
                <a:latin typeface="+mj-lt"/>
                <a:cs typeface="Times New Roman" panose="02020603050405020304" pitchFamily="18" charset="0"/>
              </a:rPr>
              <a:t>In setting of query „cystic disease“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200" dirty="0">
                <a:latin typeface="+mj-lt"/>
                <a:cs typeface="Times New Roman" panose="02020603050405020304" pitchFamily="18" charset="0"/>
              </a:rPr>
              <a:t>	other conditions with similar US finings unlikely</a:t>
            </a:r>
            <a:endParaRPr lang="en-GB" altLang="de-DE" sz="1200" dirty="0"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de-DE" sz="12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GB" altLang="de-DE" sz="1100" dirty="0">
                <a:latin typeface="+mj-lt"/>
                <a:cs typeface="Times New Roman" panose="02020603050405020304" pitchFamily="18" charset="0"/>
              </a:rPr>
              <a:t>e.g., GN, HUS, renal vein thrombosis, shock …</a:t>
            </a:r>
            <a:endParaRPr lang="en-GB" altLang="de-DE" sz="1100" dirty="0">
              <a:latin typeface="+mj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4277858" y="1869277"/>
            <a:ext cx="1801395" cy="35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+mj-lt"/>
                <a:cs typeface="Times New Roman" panose="02020603050405020304" pitchFamily="18" charset="0"/>
              </a:rPr>
              <a:t>family history</a:t>
            </a:r>
            <a:endParaRPr lang="en-US" altLang="de-DE" sz="2000" dirty="0">
              <a:latin typeface="+mj-lt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01542" y="3067703"/>
            <a:ext cx="1092786" cy="307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cs typeface="Times New Roman" panose="02020603050405020304" pitchFamily="18" charset="0"/>
              </a:rPr>
              <a:t>recurrence</a:t>
            </a:r>
            <a:endParaRPr lang="en-US" altLang="de-DE" sz="1600" dirty="0">
              <a:latin typeface="+mj-lt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441835" y="3313987"/>
            <a:ext cx="1672046" cy="3147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dirty="0">
                <a:latin typeface="+mj-lt"/>
                <a:cs typeface="Times New Roman" panose="02020603050405020304" pitchFamily="18" charset="0"/>
              </a:rPr>
              <a:t>isolated finding</a:t>
            </a:r>
            <a:endParaRPr lang="en-US" altLang="de-DE" sz="1600" dirty="0">
              <a:latin typeface="+mj-lt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127952" y="5518886"/>
            <a:ext cx="2720867" cy="5651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600" dirty="0" err="1">
                <a:latin typeface="+mj-lt"/>
                <a:cs typeface="Times New Roman" panose="02020603050405020304" pitchFamily="18" charset="0"/>
              </a:rPr>
              <a:t>Complementary</a:t>
            </a:r>
            <a:r>
              <a:rPr lang="de-AT" altLang="de-D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AT" altLang="de-DE" sz="1600" dirty="0" err="1">
                <a:latin typeface="+mj-lt"/>
                <a:cs typeface="Times New Roman" panose="02020603050405020304" pitchFamily="18" charset="0"/>
              </a:rPr>
              <a:t>examinations</a:t>
            </a:r>
            <a:endParaRPr lang="de-AT" altLang="de-DE" sz="16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600" dirty="0" err="1">
                <a:latin typeface="+mj-lt"/>
                <a:cs typeface="Times New Roman" panose="02020603050405020304" pitchFamily="18" charset="0"/>
              </a:rPr>
              <a:t>DDx</a:t>
            </a:r>
            <a:r>
              <a:rPr lang="de-AT" altLang="de-DE" sz="1600" dirty="0">
                <a:latin typeface="+mj-lt"/>
                <a:cs typeface="Times New Roman" panose="02020603050405020304" pitchFamily="18" charset="0"/>
              </a:rPr>
              <a:t> &amp; follow-</a:t>
            </a:r>
            <a:r>
              <a:rPr lang="de-AT" altLang="de-DE" sz="1600" dirty="0" err="1">
                <a:latin typeface="+mj-lt"/>
                <a:cs typeface="Times New Roman" panose="02020603050405020304" pitchFamily="18" charset="0"/>
              </a:rPr>
              <a:t>up</a:t>
            </a:r>
            <a:r>
              <a:rPr lang="de-AT" altLang="de-DE" sz="1600" dirty="0">
                <a:latin typeface="+mj-lt"/>
                <a:cs typeface="Times New Roman" panose="02020603050405020304" pitchFamily="18" charset="0"/>
              </a:rPr>
              <a:t> (US)</a:t>
            </a:r>
            <a:endParaRPr lang="de-DE" altLang="de-DE" sz="1600" dirty="0">
              <a:latin typeface="+mj-lt"/>
            </a:endParaRPr>
          </a:p>
        </p:txBody>
      </p:sp>
      <p:cxnSp>
        <p:nvCxnSpPr>
          <p:cNvPr id="16" name="AutoShape 28"/>
          <p:cNvCxnSpPr>
            <a:cxnSpLocks noChangeShapeType="1"/>
          </p:cNvCxnSpPr>
          <p:nvPr/>
        </p:nvCxnSpPr>
        <p:spPr bwMode="auto">
          <a:xfrm flipH="1">
            <a:off x="4491471" y="2814776"/>
            <a:ext cx="2007907" cy="3922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7"/>
          <p:cNvCxnSpPr>
            <a:cxnSpLocks noChangeShapeType="1"/>
          </p:cNvCxnSpPr>
          <p:nvPr/>
        </p:nvCxnSpPr>
        <p:spPr bwMode="auto">
          <a:xfrm flipH="1">
            <a:off x="1738891" y="2847960"/>
            <a:ext cx="900966" cy="3273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629220" y="2627324"/>
            <a:ext cx="1190898" cy="2708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+mj-lt"/>
                <a:cs typeface="Times New Roman" panose="02020603050405020304" pitchFamily="18" charset="0"/>
              </a:rPr>
              <a:t>NO</a:t>
            </a:r>
            <a:endParaRPr lang="en-US" altLang="de-DE" sz="2000" dirty="0">
              <a:latin typeface="+mj-lt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55548" y="3298760"/>
            <a:ext cx="2092936" cy="3154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dirty="0" err="1">
                <a:latin typeface="+mj-lt"/>
                <a:cs typeface="Times New Roman" panose="02020603050405020304" pitchFamily="18" charset="0"/>
              </a:rPr>
              <a:t>polymalformation</a:t>
            </a:r>
            <a:r>
              <a:rPr lang="en-US" altLang="de-D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1600" dirty="0" err="1">
                <a:latin typeface="+mj-lt"/>
                <a:cs typeface="Times New Roman" panose="02020603050405020304" pitchFamily="18" charset="0"/>
              </a:rPr>
              <a:t>Sy</a:t>
            </a:r>
            <a:endParaRPr lang="en-US" altLang="de-DE" sz="1600" dirty="0">
              <a:latin typeface="+mj-lt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756980" y="2627325"/>
            <a:ext cx="1136765" cy="270824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+mj-lt"/>
                <a:cs typeface="Times New Roman" panose="02020603050405020304" pitchFamily="18" charset="0"/>
              </a:rPr>
              <a:t>YES</a:t>
            </a:r>
            <a:endParaRPr lang="en-US" altLang="de-DE" sz="2000" dirty="0">
              <a:latin typeface="+mj-lt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27953" y="1887243"/>
            <a:ext cx="2491898" cy="7272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400" dirty="0" err="1">
                <a:latin typeface="+mj-lt"/>
                <a:cs typeface="Times New Roman" panose="02020603050405020304" pitchFamily="18" charset="0"/>
              </a:rPr>
              <a:t>obstructive</a:t>
            </a:r>
            <a:r>
              <a:rPr lang="de-AT" altLang="de-DE" sz="1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AT" altLang="de-DE" sz="1400" dirty="0" err="1">
                <a:latin typeface="+mj-lt"/>
                <a:cs typeface="Times New Roman" panose="02020603050405020304" pitchFamily="18" charset="0"/>
              </a:rPr>
              <a:t>dysplasia</a:t>
            </a:r>
            <a:r>
              <a:rPr lang="de-AT" altLang="de-DE" sz="1400" dirty="0">
                <a:latin typeface="+mj-lt"/>
                <a:cs typeface="Times New Roman" panose="02020603050405020304" pitchFamily="18" charset="0"/>
              </a:rPr>
              <a:t> / MCDK,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400" dirty="0">
                <a:latin typeface="+mj-lt"/>
                <a:cs typeface="Times New Roman" panose="02020603050405020304" pitchFamily="18" charset="0"/>
              </a:rPr>
              <a:t>(segmental) </a:t>
            </a:r>
            <a:r>
              <a:rPr lang="de-AT" altLang="de-DE" sz="1400" dirty="0" err="1">
                <a:latin typeface="+mj-lt"/>
                <a:cs typeface="Times New Roman" panose="02020603050405020304" pitchFamily="18" charset="0"/>
              </a:rPr>
              <a:t>dysplasia</a:t>
            </a:r>
            <a:r>
              <a:rPr lang="de-AT" altLang="de-DE" sz="1400" dirty="0">
                <a:latin typeface="+mj-lt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AT" altLang="de-DE" sz="1400" dirty="0" err="1">
                <a:latin typeface="+mj-lt"/>
                <a:cs typeface="Times New Roman" panose="02020603050405020304" pitchFamily="18" charset="0"/>
              </a:rPr>
              <a:t>congenital</a:t>
            </a:r>
            <a:r>
              <a:rPr lang="de-AT" altLang="de-DE" sz="1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AT" altLang="de-DE" sz="1400" dirty="0" err="1">
                <a:latin typeface="+mj-lt"/>
                <a:cs typeface="Times New Roman" panose="02020603050405020304" pitchFamily="18" charset="0"/>
              </a:rPr>
              <a:t>reflux</a:t>
            </a:r>
            <a:r>
              <a:rPr lang="de-AT" altLang="de-DE" sz="1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AT" altLang="de-DE" sz="1400" dirty="0" err="1">
                <a:latin typeface="+mj-lt"/>
                <a:cs typeface="Times New Roman" panose="02020603050405020304" pitchFamily="18" charset="0"/>
              </a:rPr>
              <a:t>nephropathy</a:t>
            </a:r>
            <a:r>
              <a:rPr lang="de-AT" altLang="de-DE" sz="1400" dirty="0">
                <a:latin typeface="+mj-lt"/>
                <a:cs typeface="Times New Roman" panose="02020603050405020304" pitchFamily="18" charset="0"/>
              </a:rPr>
              <a:t> …</a:t>
            </a:r>
            <a:endParaRPr lang="en-US" altLang="de-DE" sz="1400" dirty="0">
              <a:latin typeface="+mj-lt"/>
            </a:endParaRPr>
          </a:p>
        </p:txBody>
      </p:sp>
      <p:cxnSp>
        <p:nvCxnSpPr>
          <p:cNvPr id="25" name="AutoShape 20"/>
          <p:cNvCxnSpPr>
            <a:cxnSpLocks noChangeShapeType="1"/>
          </p:cNvCxnSpPr>
          <p:nvPr/>
        </p:nvCxnSpPr>
        <p:spPr bwMode="auto">
          <a:xfrm>
            <a:off x="3924827" y="1354595"/>
            <a:ext cx="1133288" cy="4369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9"/>
          <p:cNvCxnSpPr>
            <a:cxnSpLocks noChangeShapeType="1"/>
          </p:cNvCxnSpPr>
          <p:nvPr/>
        </p:nvCxnSpPr>
        <p:spPr bwMode="auto">
          <a:xfrm flipH="1">
            <a:off x="3435928" y="2282325"/>
            <a:ext cx="1428648" cy="28387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/>
          <p:cNvCxnSpPr>
            <a:cxnSpLocks noChangeShapeType="1"/>
          </p:cNvCxnSpPr>
          <p:nvPr/>
        </p:nvCxnSpPr>
        <p:spPr bwMode="auto">
          <a:xfrm flipH="1">
            <a:off x="3325362" y="3749777"/>
            <a:ext cx="733129" cy="6915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7"/>
          <p:cNvCxnSpPr>
            <a:cxnSpLocks noChangeShapeType="1"/>
          </p:cNvCxnSpPr>
          <p:nvPr/>
        </p:nvCxnSpPr>
        <p:spPr bwMode="auto">
          <a:xfrm>
            <a:off x="5316583" y="2282325"/>
            <a:ext cx="1705132" cy="28710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7526838" y="4561344"/>
            <a:ext cx="1921646" cy="3255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+mj-lt"/>
                <a:cs typeface="Times New Roman" panose="02020603050405020304" pitchFamily="18" charset="0"/>
              </a:rPr>
              <a:t>typical US aspect</a:t>
            </a:r>
            <a:endParaRPr lang="en-US" altLang="de-DE" sz="1800" dirty="0">
              <a:latin typeface="+mj-lt"/>
            </a:endParaRPr>
          </a:p>
        </p:txBody>
      </p:sp>
      <p:cxnSp>
        <p:nvCxnSpPr>
          <p:cNvPr id="30" name="AutoShape 15"/>
          <p:cNvCxnSpPr>
            <a:cxnSpLocks noChangeShapeType="1"/>
          </p:cNvCxnSpPr>
          <p:nvPr/>
        </p:nvCxnSpPr>
        <p:spPr bwMode="auto">
          <a:xfrm>
            <a:off x="5891349" y="5055326"/>
            <a:ext cx="1492" cy="3857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4"/>
          <p:cNvCxnSpPr>
            <a:cxnSpLocks noChangeShapeType="1"/>
          </p:cNvCxnSpPr>
          <p:nvPr/>
        </p:nvCxnSpPr>
        <p:spPr bwMode="auto">
          <a:xfrm>
            <a:off x="4162048" y="3735660"/>
            <a:ext cx="1711492" cy="7223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3"/>
          <p:cNvCxnSpPr>
            <a:cxnSpLocks noChangeShapeType="1"/>
          </p:cNvCxnSpPr>
          <p:nvPr/>
        </p:nvCxnSpPr>
        <p:spPr bwMode="auto">
          <a:xfrm flipH="1">
            <a:off x="2359006" y="4958036"/>
            <a:ext cx="489813" cy="4853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2"/>
          <p:cNvCxnSpPr>
            <a:cxnSpLocks noChangeShapeType="1"/>
          </p:cNvCxnSpPr>
          <p:nvPr/>
        </p:nvCxnSpPr>
        <p:spPr bwMode="auto">
          <a:xfrm flipH="1">
            <a:off x="3539486" y="3749777"/>
            <a:ext cx="4668108" cy="6437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5"/>
          <p:cNvCxnSpPr>
            <a:cxnSpLocks noChangeShapeType="1"/>
          </p:cNvCxnSpPr>
          <p:nvPr/>
        </p:nvCxnSpPr>
        <p:spPr bwMode="auto">
          <a:xfrm>
            <a:off x="345837" y="2747996"/>
            <a:ext cx="22154" cy="2614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3"/>
          <p:cNvCxnSpPr>
            <a:cxnSpLocks noChangeShapeType="1"/>
          </p:cNvCxnSpPr>
          <p:nvPr/>
        </p:nvCxnSpPr>
        <p:spPr bwMode="auto">
          <a:xfrm flipH="1">
            <a:off x="1981089" y="1365187"/>
            <a:ext cx="1277524" cy="4775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628501" y="4557047"/>
            <a:ext cx="2292608" cy="319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cs typeface="Times New Roman" panose="02020603050405020304" pitchFamily="18" charset="0"/>
              </a:rPr>
              <a:t>simple / acquired cyst</a:t>
            </a:r>
            <a:endParaRPr lang="en-US" altLang="de-DE" sz="1800" dirty="0">
              <a:latin typeface="+mj-lt"/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958937" y="4557047"/>
            <a:ext cx="2286861" cy="3271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+mj-lt"/>
                <a:cs typeface="Times New Roman" panose="02020603050405020304" pitchFamily="18" charset="0"/>
              </a:rPr>
              <a:t>atypical US aspect</a:t>
            </a:r>
            <a:endParaRPr lang="en-US" altLang="de-DE" sz="1800" dirty="0">
              <a:latin typeface="+mj-lt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4864575" y="5513765"/>
            <a:ext cx="2056533" cy="3271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dirty="0" err="1">
                <a:latin typeface="+mj-lt"/>
                <a:cs typeface="Times New Roman" panose="02020603050405020304" pitchFamily="18" charset="0"/>
              </a:rPr>
              <a:t>DDx</a:t>
            </a:r>
            <a:r>
              <a:rPr lang="en-US" altLang="de-DE" sz="1600" dirty="0">
                <a:latin typeface="+mj-lt"/>
                <a:cs typeface="Times New Roman" panose="02020603050405020304" pitchFamily="18" charset="0"/>
              </a:rPr>
              <a:t> &amp; follow-up (US)</a:t>
            </a:r>
            <a:endParaRPr lang="en-US" altLang="de-DE" sz="1600" dirty="0">
              <a:latin typeface="+mj-lt"/>
            </a:endParaRP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7968343" y="5536427"/>
            <a:ext cx="1088990" cy="3044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600" b="1" dirty="0">
                <a:latin typeface="+mj-lt"/>
                <a:cs typeface="Times New Roman" panose="02020603050405020304" pitchFamily="18" charset="0"/>
              </a:rPr>
              <a:t>diagnosis</a:t>
            </a:r>
            <a:endParaRPr lang="en-US" altLang="de-DE" sz="1600" b="1" dirty="0">
              <a:latin typeface="+mj-lt"/>
            </a:endParaRPr>
          </a:p>
        </p:txBody>
      </p:sp>
      <p:cxnSp>
        <p:nvCxnSpPr>
          <p:cNvPr id="69" name="AutoShape 15"/>
          <p:cNvCxnSpPr>
            <a:cxnSpLocks noChangeShapeType="1"/>
          </p:cNvCxnSpPr>
          <p:nvPr/>
        </p:nvCxnSpPr>
        <p:spPr bwMode="auto">
          <a:xfrm>
            <a:off x="8464731" y="5003074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5"/>
          <p:cNvCxnSpPr>
            <a:cxnSpLocks noChangeShapeType="1"/>
          </p:cNvCxnSpPr>
          <p:nvPr/>
        </p:nvCxnSpPr>
        <p:spPr bwMode="auto">
          <a:xfrm>
            <a:off x="8285376" y="3749777"/>
            <a:ext cx="127104" cy="7438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14"/>
          <p:cNvCxnSpPr>
            <a:cxnSpLocks noChangeShapeType="1"/>
          </p:cNvCxnSpPr>
          <p:nvPr/>
        </p:nvCxnSpPr>
        <p:spPr bwMode="auto">
          <a:xfrm>
            <a:off x="4454690" y="3721104"/>
            <a:ext cx="3801036" cy="7202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14"/>
          <p:cNvCxnSpPr>
            <a:cxnSpLocks noChangeShapeType="1"/>
          </p:cNvCxnSpPr>
          <p:nvPr/>
        </p:nvCxnSpPr>
        <p:spPr bwMode="auto">
          <a:xfrm>
            <a:off x="7355548" y="2922357"/>
            <a:ext cx="683304" cy="3086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5882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405" y="270364"/>
            <a:ext cx="9705260" cy="626362"/>
          </a:xfrm>
        </p:spPr>
        <p:txBody>
          <a:bodyPr>
            <a:normAutofit/>
          </a:bodyPr>
          <a:lstStyle/>
          <a:p>
            <a:r>
              <a:rPr lang="en-US" sz="3200" dirty="0"/>
              <a:t>CKD – when to do what</a:t>
            </a:r>
            <a:endParaRPr lang="en-GB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15034" y="6253380"/>
            <a:ext cx="989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US" sz="1000" dirty="0"/>
              <a:t>ACKD = acquired cystic kidney disease, ACKD = acquired cystic kidney disease, ADTCDK = autosomal dominant tubule-cystic kidney disease, AML= angiomyolipoma, ARPKD = autosomal recessive polycystic kidney disease, BBS = Bardet-Biedl Syndrome, CGS = contiguous gene deletion syndrome, MCDK = </a:t>
            </a:r>
            <a:r>
              <a:rPr lang="en-US" sz="1000" dirty="0" err="1"/>
              <a:t>multicystic</a:t>
            </a:r>
            <a:r>
              <a:rPr lang="en-US" sz="1000" dirty="0"/>
              <a:t> dysplastic kidney, (</a:t>
            </a:r>
            <a:r>
              <a:rPr lang="en-US" sz="1000" dirty="0" err="1"/>
              <a:t>ce</a:t>
            </a:r>
            <a:r>
              <a:rPr lang="en-US" sz="1000" dirty="0"/>
              <a:t>-)MRI =(contrast-enhanced) magnetic resonance imaging, </a:t>
            </a:r>
            <a:r>
              <a:rPr lang="en-US" sz="1000" dirty="0" err="1"/>
              <a:t>rTx</a:t>
            </a:r>
            <a:r>
              <a:rPr lang="en-US" sz="1000" dirty="0"/>
              <a:t> = renal transplant, TSC = tuberous sclerosis, (</a:t>
            </a:r>
            <a:r>
              <a:rPr lang="en-US" sz="1000" dirty="0" err="1"/>
              <a:t>ce</a:t>
            </a:r>
            <a:r>
              <a:rPr lang="en-US" sz="1000" dirty="0"/>
              <a:t>-)</a:t>
            </a:r>
            <a:r>
              <a:rPr lang="en-GB" sz="1000" dirty="0"/>
              <a:t>US = (contrast-enhanced) ultrasound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61315" y="19164"/>
            <a:ext cx="362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Radiology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2019; 290:769–782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816D110-6E83-4FCF-B9A3-8957B9417EA4}"/>
              </a:ext>
            </a:extLst>
          </p:cNvPr>
          <p:cNvGraphicFramePr>
            <a:graphicFrameLocks noGrp="1"/>
          </p:cNvGraphicFramePr>
          <p:nvPr/>
        </p:nvGraphicFramePr>
        <p:xfrm>
          <a:off x="268225" y="886678"/>
          <a:ext cx="9417274" cy="28210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25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Prenatal suspicion of CDK</a:t>
                      </a:r>
                      <a:endParaRPr lang="de-AT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regular US monitoring, multidisciplinary care in pregnancy &amp;  post-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natally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(Single)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simple cyst</a:t>
                      </a:r>
                      <a:endParaRPr lang="de-AT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detailed medical &amp; family history, thorough clinical examination, </a:t>
                      </a:r>
                      <a:r>
                        <a:rPr lang="de-AT" sz="1400" baseline="0" dirty="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 least one follow-up US assessment –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no CEUS, MRI or CT</a:t>
                      </a:r>
                      <a:endParaRPr lang="de-AT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Cystic dysplasia or MCDK</a:t>
                      </a:r>
                      <a:endParaRPr lang="de-AT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66">
                <a:tc>
                  <a:txBody>
                    <a:bodyPr/>
                    <a:lstStyle/>
                    <a:p>
                      <a:pPr marL="1809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Bilateral cystic dysplasia or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nilateral cystic dysplasia/MCDK </a:t>
                      </a:r>
                      <a:r>
                        <a:rPr lang="en-US" sz="1200" u="sng" dirty="0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contralateral</a:t>
                      </a:r>
                      <a:r>
                        <a:rPr lang="de-AT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compensatory hypertrophy</a:t>
                      </a:r>
                      <a:endParaRPr lang="de-AT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 risk of progressive kidney disease: nephrological/clinical follow up, only little contribution of imaging =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imaging follow-up not necessary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(unless other reasons)</a:t>
                      </a:r>
                      <a:endParaRPr lang="de-AT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56">
                <a:tc>
                  <a:txBody>
                    <a:bodyPr/>
                    <a:lstStyle/>
                    <a:p>
                      <a:pPr marL="1809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Unilateral cystic dysplasia or MCDK </a:t>
                      </a:r>
                      <a:r>
                        <a:rPr lang="en-US" sz="1200" u="sng" dirty="0">
                          <a:solidFill>
                            <a:schemeClr val="tx1"/>
                          </a:solidFill>
                        </a:rPr>
                        <a:t>with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contralateral hypertrophy</a:t>
                      </a:r>
                      <a:endParaRPr lang="de-AT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200" dirty="0">
                          <a:solidFill>
                            <a:schemeClr val="tx1"/>
                          </a:solidFill>
                        </a:rPr>
                        <a:t>serial 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to ensure continued appropriate compensatory hypertrophy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  If uncomplicated, no need to monitor MCDK itself</a:t>
                      </a:r>
                      <a:endParaRPr lang="de-AT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ARPKD - </a:t>
                      </a:r>
                      <a:r>
                        <a:rPr lang="de-AT" sz="1400" b="1" dirty="0" err="1">
                          <a:solidFill>
                            <a:schemeClr val="tx1"/>
                          </a:solidFill>
                        </a:rPr>
                        <a:t>confirmed</a:t>
                      </a:r>
                      <a:endParaRPr lang="de-AT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annual abdominal US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(portal hypertension</a:t>
                      </a:r>
                      <a:r>
                        <a:rPr lang="de-AT" sz="1400" baseline="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kidney size if severe &amp; progressive)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only positive  family</a:t>
                      </a:r>
                      <a:r>
                        <a:rPr lang="de-AT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history</a:t>
                      </a:r>
                      <a:endParaRPr lang="de-AT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imaging under discussion – clinical &amp; therapeutic impact?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ADPKD - </a:t>
                      </a:r>
                      <a:r>
                        <a:rPr lang="de-AT" sz="1400" b="1" dirty="0" err="1">
                          <a:solidFill>
                            <a:schemeClr val="tx1"/>
                          </a:solidFill>
                        </a:rPr>
                        <a:t>confirmed</a:t>
                      </a:r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b="1" dirty="0" err="1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1400" b="1" dirty="0" err="1">
                          <a:solidFill>
                            <a:schemeClr val="tx1"/>
                          </a:solidFill>
                        </a:rPr>
                        <a:t>suspected</a:t>
                      </a:r>
                      <a:endParaRPr lang="de-AT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confirmatory US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within 12 months of initial screening</a:t>
                      </a:r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;</a:t>
                      </a:r>
                      <a:r>
                        <a:rPr lang="de-AT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multiple cysts and/or enlarged kidneys = serial renal US,</a:t>
                      </a:r>
                      <a:r>
                        <a:rPr lang="de-AT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MRI if US restricted / research, &gt; 15y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84A5ADE-8281-48F5-AB9D-02FF55EE9B5A}"/>
              </a:ext>
            </a:extLst>
          </p:cNvPr>
          <p:cNvGraphicFramePr>
            <a:graphicFrameLocks noGrp="1"/>
          </p:cNvGraphicFramePr>
          <p:nvPr/>
        </p:nvGraphicFramePr>
        <p:xfrm>
          <a:off x="270757" y="3707746"/>
          <a:ext cx="9414944" cy="2438400"/>
        </p:xfrm>
        <a:graphic>
          <a:graphicData uri="http://schemas.openxmlformats.org/drawingml/2006/table">
            <a:tbl>
              <a:tblPr/>
              <a:tblGrid>
                <a:gridCol w="312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AT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Classical</a:t>
                      </a:r>
                      <a:r>
                        <a:rPr lang="de-A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&amp; CGS) TSC</a:t>
                      </a: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Annual renal US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 follow-up until puberty, (unenhanced) MRI thereafter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initial MRI as part of work-up for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atypical sonographically invisible AML?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Acquired</a:t>
                      </a:r>
                      <a:r>
                        <a:rPr lang="de-A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cystic</a:t>
                      </a:r>
                      <a:r>
                        <a:rPr lang="de-A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kidney</a:t>
                      </a:r>
                      <a:r>
                        <a:rPr lang="de-A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AT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disease</a:t>
                      </a:r>
                      <a:endParaRPr lang="de-AT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Annual US follow-up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 native kidneys </a:t>
                      </a:r>
                      <a:r>
                        <a:rPr lang="de-AT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patients on dialysis &amp; after </a:t>
                      </a:r>
                      <a:r>
                        <a:rPr lang="de-AT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rTx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need in others once stable &amp;/or known (post-traumatic)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Nephronophthisis</a:t>
                      </a:r>
                      <a:endParaRPr lang="de-AT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Regular kidney imaging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required</a:t>
                      </a:r>
                      <a:r>
                        <a:rPr lang="de-AT" sz="1400" u="sng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US for hepatic fibrosis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genetic defects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associated with liver involvement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ADTCKD 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former “medullary cystic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kidney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disease” or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medullary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sponge kidney”</a:t>
                      </a:r>
                      <a:endParaRPr lang="de-AT" sz="1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defined – maybe annual US, or only if symptomatic? need for plain film or CT?</a:t>
                      </a:r>
                      <a:endParaRPr lang="de-AT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BBS, HNF1B disease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also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includes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former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„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glomerular-cystic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kidney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disease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endParaRPr lang="de-AT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Depends on UT involvement</a:t>
                      </a:r>
                      <a:r>
                        <a:rPr lang="de-AT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eg.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regular US in BBS with significant abnormalities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Complicated cyst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ce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-MRI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if US (including CEUS) is unable to classify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Cystic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tumour</a:t>
                      </a:r>
                      <a:endParaRPr lang="de-AT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(CE)US +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sectional contrast enhanced imaging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preferably MRI</a:t>
                      </a:r>
                    </a:p>
                  </a:txBody>
                  <a:tcPr marL="52833" marR="52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926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1440" y="1014882"/>
          <a:ext cx="5408023" cy="536384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8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Correct terms</a:t>
                      </a:r>
                      <a:endParaRPr lang="de-AT" sz="1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Definition</a:t>
                      </a:r>
                      <a:endParaRPr lang="de-AT" sz="1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Not to confuse with/wrong terms</a:t>
                      </a:r>
                      <a:endParaRPr lang="de-AT" sz="1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Duplex kidney/system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General term corresponding to complete (ureteral) or  partial (bifid ureter) ) duplication </a:t>
                      </a:r>
                      <a:endParaRPr lang="de-AT" sz="10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ureteral duplication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bifid ureter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Ectopic </a:t>
                      </a:r>
                      <a:r>
                        <a:rPr lang="en-US" sz="1200" b="1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(by imaging)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that opens anywhere except in lateral trigone hardly seen by imaging. In practice, opening anywhere else than above bladder neck = in bladder neck or urethra</a:t>
                      </a:r>
                      <a:endParaRPr lang="de-AT" sz="10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High grade </a:t>
                      </a:r>
                      <a:r>
                        <a:rPr lang="en-US" sz="1200" b="1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vesico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- ureteric reflux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Ureteral dilatation due to </a:t>
                      </a:r>
                      <a:r>
                        <a:rPr lang="en-US" sz="105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vesico</a:t>
                      </a: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-ureteric reflux (≥ grade III)</a:t>
                      </a:r>
                      <a:endParaRPr lang="de-AT" sz="10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refluxing </a:t>
                      </a: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megaureter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Intravesical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ureterocele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that opens into bladder proximal to bladder neck.</a:t>
                      </a:r>
                      <a:endParaRPr lang="de-AT" sz="10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orthotopic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ureterocele</a:t>
                      </a:r>
                      <a:endParaRPr lang="de-AT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Overactive bladder 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(OAB) </a:t>
                      </a:r>
                      <a:endParaRPr lang="de-AT" sz="1200" b="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Term reserved when urodynamic test has been performed. Patient complains of urgency to void (bladder instability).</a:t>
                      </a:r>
                      <a:endParaRPr lang="de-AT" sz="10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bladder instability.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Renal moiety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Renal (upper or lower) in case of duplex kidney</a:t>
                      </a:r>
                      <a:endParaRPr lang="de-AT" sz="10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renal pole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Renal pole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Upper or lower extremity of renal parenchyma.</a:t>
                      </a:r>
                      <a:endParaRPr lang="de-AT" sz="10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renal moiety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Transient echogenicity of the papillae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Transient increase in echogenicity of pyramids in postnatal period</a:t>
                      </a:r>
                      <a:endParaRPr lang="de-AT" sz="10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Tamm-</a:t>
                      </a: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Horsfall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proteinuria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Ureteral/ureteric duplication</a:t>
                      </a:r>
                      <a:r>
                        <a:rPr lang="de-AT" sz="1200" b="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(duplicated ureter)</a:t>
                      </a:r>
                      <a:endParaRPr lang="de-AT" sz="1200" b="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Two separate ureters (with 2 </a:t>
                      </a:r>
                      <a:r>
                        <a:rPr lang="en-US" sz="105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pelves</a:t>
                      </a:r>
                      <a:r>
                        <a:rPr lang="en-US" sz="105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) drain the urine of the same kidney with two vesicoureteral junctions.</a:t>
                      </a:r>
                      <a:endParaRPr lang="de-AT" sz="10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bifid ureter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duplex kidney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duplex system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572500" y="1014882"/>
          <a:ext cx="4245427" cy="488550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2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de-AT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Recommended</a:t>
                      </a:r>
                      <a:r>
                        <a:rPr lang="fr-FR" sz="14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fr-FR" sz="1400" b="1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terms</a:t>
                      </a:r>
                      <a:endParaRPr lang="de-AT" sz="1400" b="1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Terms</a:t>
                      </a:r>
                      <a:r>
                        <a:rPr lang="fr-FR" sz="14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to </a:t>
                      </a:r>
                      <a:r>
                        <a:rPr lang="fr-FR" sz="1400" b="1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avoid</a:t>
                      </a:r>
                      <a:endParaRPr lang="de-AT" sz="1400" b="1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Dilatation of</a:t>
                      </a:r>
                      <a:endParaRPr lang="de-AT" sz="1300" b="1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de-AT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Calyces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Caliceal</a:t>
                      </a:r>
                      <a:r>
                        <a:rPr lang="fr-FR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dilatation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Calicectasis</a:t>
                      </a:r>
                      <a:endParaRPr lang="de-AT" sz="12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Caliectasis</a:t>
                      </a:r>
                      <a:endParaRPr lang="de-AT" sz="12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Calyces+pelvis</a:t>
                      </a:r>
                      <a:r>
                        <a:rPr lang="fr-FR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*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Pelvicaliceal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dilatation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Pelvocaliectasis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Pyelocaliectasis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Pelvis </a:t>
                      </a: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alone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Pelvic dilatation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Pelviectasis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Pyelectasis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Calyces</a:t>
                      </a:r>
                      <a:r>
                        <a:rPr lang="fr-FR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+ pelvis + </a:t>
                      </a: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Dilated urinary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tract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</a:t>
                      </a:r>
                      <a:r>
                        <a:rPr lang="fr-FR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alone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Ureteral dilatation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Dilated</a:t>
                      </a:r>
                      <a:r>
                        <a:rPr lang="fr-FR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Megaureter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Ureterectasis</a:t>
                      </a:r>
                      <a:endParaRPr lang="de-AT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67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i="1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These terms are solely descriptive. None of them means that an obstruction is present.</a:t>
                      </a:r>
                      <a:endParaRPr lang="de-AT" sz="1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* UTD/PCD-grading should be provided according to the SFU</a:t>
                      </a:r>
                      <a:r>
                        <a:rPr lang="en-US" sz="1400" i="1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classification.</a:t>
                      </a:r>
                      <a:endParaRPr lang="de-AT" sz="14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0335" y="227465"/>
            <a:ext cx="9890965" cy="797465"/>
          </a:xfrm>
        </p:spPr>
        <p:txBody>
          <a:bodyPr>
            <a:normAutofit/>
          </a:bodyPr>
          <a:lstStyle/>
          <a:p>
            <a:r>
              <a:rPr lang="en-GB" altLang="de-DE" sz="3200" dirty="0"/>
              <a:t>Standardised terminology in paediatric urogenital radiology</a:t>
            </a:r>
            <a:endParaRPr lang="en-GB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4663440" y="19163"/>
            <a:ext cx="522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 44: 1478–1484and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2018; 48:291-230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288" y="6569742"/>
            <a:ext cx="8038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 </a:t>
            </a:r>
            <a:r>
              <a:rPr lang="en-GB" sz="1000" dirty="0"/>
              <a:t>PCD = </a:t>
            </a:r>
            <a:r>
              <a:rPr lang="en-GB" sz="1000" dirty="0" err="1"/>
              <a:t>pelvi-caliceal</a:t>
            </a:r>
            <a:r>
              <a:rPr lang="en-GB" sz="1000" dirty="0"/>
              <a:t> distention / dilatation, SFU = Society for </a:t>
            </a:r>
            <a:r>
              <a:rPr lang="en-GB" sz="1000" dirty="0" err="1"/>
              <a:t>fetal</a:t>
            </a:r>
            <a:r>
              <a:rPr lang="en-GB" sz="1000" dirty="0"/>
              <a:t> urology, US = ultrasound, UTD = urinary tract dilatation </a:t>
            </a:r>
          </a:p>
        </p:txBody>
      </p:sp>
    </p:spTree>
    <p:extLst>
      <p:ext uri="{BB962C8B-B14F-4D97-AF65-F5344CB8AC3E}">
        <p14:creationId xmlns:p14="http://schemas.microsoft.com/office/powerpoint/2010/main" val="338424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" y="278383"/>
            <a:ext cx="9705260" cy="624864"/>
          </a:xfrm>
        </p:spPr>
        <p:txBody>
          <a:bodyPr>
            <a:normAutofit/>
          </a:bodyPr>
          <a:lstStyle/>
          <a:p>
            <a:r>
              <a:rPr lang="en-GB" sz="3200" dirty="0"/>
              <a:t>„Anatomic“ paediatric MR-Urography (MRU)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19" y="1029754"/>
            <a:ext cx="9613820" cy="617951"/>
          </a:xfrm>
        </p:spPr>
        <p:txBody>
          <a:bodyPr>
            <a:normAutofit/>
          </a:bodyPr>
          <a:lstStyle/>
          <a:p>
            <a:pPr marL="1789113" indent="-1789113">
              <a:buNone/>
            </a:pPr>
            <a:r>
              <a:rPr lang="en-GB" sz="2000" b="1" dirty="0"/>
              <a:t>Indications:  </a:t>
            </a:r>
            <a:r>
              <a:rPr lang="en-GB" sz="2000" dirty="0"/>
              <a:t>e.g., </a:t>
            </a:r>
            <a:r>
              <a:rPr lang="en-US" sz="1600" dirty="0"/>
              <a:t>malformation, obstructive </a:t>
            </a:r>
            <a:r>
              <a:rPr lang="en-US" sz="1600" dirty="0" err="1"/>
              <a:t>uropathy</a:t>
            </a:r>
            <a:r>
              <a:rPr lang="en-US" sz="1600" dirty="0"/>
              <a:t>, complicated infection, </a:t>
            </a:r>
            <a:r>
              <a:rPr lang="en-US" sz="1600" dirty="0" err="1"/>
              <a:t>tumour</a:t>
            </a:r>
            <a:r>
              <a:rPr lang="en-US" sz="1600" dirty="0"/>
              <a:t>, post-traumatic, cystic disease, renal transplant -</a:t>
            </a:r>
            <a:r>
              <a:rPr lang="en-US" sz="1800" dirty="0"/>
              <a:t> previous US </a:t>
            </a:r>
            <a:r>
              <a:rPr lang="en-US" sz="1600" dirty="0"/>
              <a:t>(+ reflux study, if indicated = VCUG, </a:t>
            </a:r>
            <a:r>
              <a:rPr lang="en-US" sz="1600" dirty="0" err="1"/>
              <a:t>ce</a:t>
            </a:r>
            <a:r>
              <a:rPr lang="en-US" sz="1600" dirty="0"/>
              <a:t>-VUS, R</a:t>
            </a:r>
            <a:r>
              <a:rPr lang="en-US" sz="1700" dirty="0"/>
              <a:t>NC)</a:t>
            </a:r>
            <a:endParaRPr lang="en-GB" sz="1700" dirty="0"/>
          </a:p>
        </p:txBody>
      </p:sp>
      <p:sp>
        <p:nvSpPr>
          <p:cNvPr id="4" name="Textfeld 3"/>
          <p:cNvSpPr txBox="1"/>
          <p:nvPr/>
        </p:nvSpPr>
        <p:spPr>
          <a:xfrm>
            <a:off x="171992" y="1585921"/>
            <a:ext cx="96138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Preparation: </a:t>
            </a:r>
            <a:r>
              <a:rPr lang="en-US" sz="1600" dirty="0"/>
              <a:t>general = place line in advance, </a:t>
            </a:r>
            <a:r>
              <a:rPr lang="en-US" sz="1400" dirty="0"/>
              <a:t>consider creatinine for CA-studies (GFR), mock unit/visit to magnet</a:t>
            </a:r>
            <a:r>
              <a:rPr lang="en-GB" sz="1600" dirty="0"/>
              <a:t>				</a:t>
            </a:r>
            <a:r>
              <a:rPr lang="de-AT" sz="1600" dirty="0" err="1"/>
              <a:t>hydration</a:t>
            </a:r>
            <a:r>
              <a:rPr lang="de-AT" sz="1600" dirty="0"/>
              <a:t>: NaCl/</a:t>
            </a:r>
            <a:r>
              <a:rPr lang="de-AT" sz="1600" dirty="0" err="1"/>
              <a:t>Ringer’s</a:t>
            </a:r>
            <a:r>
              <a:rPr lang="de-AT" sz="1600" dirty="0"/>
              <a:t> </a:t>
            </a:r>
            <a:r>
              <a:rPr lang="de-AT" sz="1600" dirty="0" err="1"/>
              <a:t>solution</a:t>
            </a:r>
            <a:r>
              <a:rPr lang="de-AT" sz="1600" dirty="0"/>
              <a:t> (</a:t>
            </a:r>
            <a:r>
              <a:rPr lang="de-AT" sz="1400" dirty="0"/>
              <a:t>20 ml/kg </a:t>
            </a:r>
            <a:r>
              <a:rPr lang="de-AT" sz="1400" dirty="0" err="1"/>
              <a:t>for</a:t>
            </a:r>
            <a:r>
              <a:rPr lang="de-AT" sz="1400" dirty="0"/>
              <a:t> 1 </a:t>
            </a:r>
            <a:r>
              <a:rPr lang="de-AT" sz="1400" dirty="0" err="1"/>
              <a:t>hour</a:t>
            </a:r>
            <a:r>
              <a:rPr lang="de-AT" sz="1400" dirty="0"/>
              <a:t>, max. 1000 ml</a:t>
            </a:r>
            <a:r>
              <a:rPr lang="de-AT" sz="1600" dirty="0"/>
              <a:t>), </a:t>
            </a:r>
            <a:r>
              <a:rPr lang="de-AT" sz="1600" dirty="0" err="1"/>
              <a:t>empty</a:t>
            </a:r>
            <a:r>
              <a:rPr lang="de-AT" sz="1600" dirty="0"/>
              <a:t> </a:t>
            </a:r>
            <a:r>
              <a:rPr lang="de-AT" sz="1600" dirty="0" err="1"/>
              <a:t>bladder</a:t>
            </a:r>
            <a:r>
              <a:rPr lang="de-AT" sz="1600" dirty="0"/>
              <a:t> </a:t>
            </a:r>
            <a:r>
              <a:rPr lang="de-AT" sz="1600" dirty="0" err="1"/>
              <a:t>before</a:t>
            </a:r>
            <a:r>
              <a:rPr lang="de-AT" sz="1600" dirty="0"/>
              <a:t> </a:t>
            </a:r>
            <a:r>
              <a:rPr lang="de-AT" sz="1600" dirty="0" err="1"/>
              <a:t>entering</a:t>
            </a:r>
            <a:endParaRPr lang="de-AT" sz="1600" dirty="0"/>
          </a:p>
          <a:p>
            <a:r>
              <a:rPr lang="en-US" sz="1600" dirty="0"/>
              <a:t>			priority to immobilization (</a:t>
            </a:r>
            <a:r>
              <a:rPr lang="en-US" sz="1400" dirty="0"/>
              <a:t>feed &amp; wrap</a:t>
            </a:r>
            <a:r>
              <a:rPr lang="en-US" sz="1600" dirty="0"/>
              <a:t>)/no (</a:t>
            </a:r>
            <a:r>
              <a:rPr lang="en-US" sz="1400" dirty="0"/>
              <a:t>minimal</a:t>
            </a:r>
            <a:r>
              <a:rPr lang="en-US" sz="1600" dirty="0"/>
              <a:t>) sedation. Deep sedation only if needed</a:t>
            </a:r>
          </a:p>
          <a:p>
            <a:r>
              <a:rPr lang="en-US" sz="1600" dirty="0"/>
              <a:t>			bladder catheter: deeply sedated patients who cannot empty bladder (</a:t>
            </a:r>
            <a:r>
              <a:rPr lang="en-US" sz="1400" dirty="0"/>
              <a:t>if Furosemide given</a:t>
            </a:r>
            <a:r>
              <a:rPr lang="en-US" sz="1600" dirty="0"/>
              <a:t>)</a:t>
            </a:r>
          </a:p>
          <a:p>
            <a:r>
              <a:rPr lang="en-US" sz="1600" dirty="0"/>
              <a:t>				</a:t>
            </a:r>
            <a:r>
              <a:rPr lang="en-US" sz="1400" dirty="0"/>
              <a:t>potentially also in high grade VUR with dynamic queries </a:t>
            </a:r>
          </a:p>
          <a:p>
            <a:r>
              <a:rPr lang="en-US" sz="1400" dirty="0"/>
              <a:t>				catheter without balloon, urine bag, below level of MR table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dirty="0"/>
              <a:t>diuresis: </a:t>
            </a:r>
            <a:r>
              <a:rPr lang="en-US" sz="1600" dirty="0"/>
              <a:t>Furosemide 1 mg/kg IV (</a:t>
            </a:r>
            <a:r>
              <a:rPr lang="en-US" sz="1400" dirty="0"/>
              <a:t>max. 20 mg</a:t>
            </a:r>
            <a:r>
              <a:rPr lang="en-US" sz="1600" dirty="0"/>
              <a:t>), 15 min before beginning of investigation</a:t>
            </a:r>
          </a:p>
          <a:p>
            <a:r>
              <a:rPr lang="en-US" sz="1600" dirty="0"/>
              <a:t>				</a:t>
            </a:r>
            <a:r>
              <a:rPr lang="en-US" sz="1400" dirty="0"/>
              <a:t>timing may vary in dynamic-diuretic functional protocols (</a:t>
            </a:r>
            <a:r>
              <a:rPr lang="en-US" sz="1200" dirty="0"/>
              <a:t>F -20, F -15, F 0, F +10, F +15, F +20</a:t>
            </a:r>
            <a:r>
              <a:rPr lang="en-US" sz="1400" dirty="0"/>
              <a:t>)</a:t>
            </a:r>
            <a:endParaRPr lang="en-GB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198118" y="3642570"/>
            <a:ext cx="9707881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/>
              <a:t>MRU examination </a:t>
            </a:r>
            <a:r>
              <a:rPr lang="en-US" dirty="0"/>
              <a:t>(anatomic – </a:t>
            </a:r>
            <a:r>
              <a:rPr lang="en-US" sz="1600" dirty="0"/>
              <a:t>dynamic studies not well </a:t>
            </a:r>
            <a:r>
              <a:rPr lang="en-US" sz="1600" dirty="0" err="1"/>
              <a:t>standardised</a:t>
            </a:r>
            <a:r>
              <a:rPr lang="en-US" sz="1600" dirty="0"/>
              <a:t>, timing varies – not addressed)	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		</a:t>
            </a:r>
            <a:r>
              <a:rPr lang="en-US" sz="1600" u="sng" dirty="0"/>
              <a:t>positioning: </a:t>
            </a:r>
            <a:r>
              <a:rPr lang="en-US" sz="1400" dirty="0"/>
              <a:t>supine position with arms above head, prone position if tolerated (</a:t>
            </a:r>
            <a:r>
              <a:rPr lang="en-US" sz="1200" dirty="0"/>
              <a:t>for CA drainage</a:t>
            </a:r>
            <a:r>
              <a:rPr lang="en-US" sz="1400" dirty="0"/>
              <a:t>)</a:t>
            </a:r>
            <a:endParaRPr lang="en-US" sz="1400" b="1" dirty="0"/>
          </a:p>
          <a:p>
            <a:pPr>
              <a:lnSpc>
                <a:spcPct val="80000"/>
              </a:lnSpc>
            </a:pPr>
            <a:r>
              <a:rPr lang="en-US" b="1" dirty="0"/>
              <a:t>		</a:t>
            </a:r>
            <a:r>
              <a:rPr lang="en-US" sz="1600" u="sng" dirty="0"/>
              <a:t>SCOUT</a:t>
            </a:r>
            <a:r>
              <a:rPr lang="en-US" sz="1600" dirty="0"/>
              <a:t>: </a:t>
            </a:r>
            <a:r>
              <a:rPr lang="en-US" sz="1400" dirty="0"/>
              <a:t>sagittal important for correct oblique coronal plane, FOV: above diaphragms to below symphysis</a:t>
            </a:r>
            <a:r>
              <a:rPr lang="de-AT" sz="1400" dirty="0"/>
              <a:t> </a:t>
            </a:r>
          </a:p>
          <a:p>
            <a:r>
              <a:rPr lang="de-AT" sz="1600" dirty="0"/>
              <a:t>					</a:t>
            </a:r>
            <a:r>
              <a:rPr lang="en-US" sz="1200" dirty="0"/>
              <a:t>potentially SSFP axial &amp; coronal (+ sagittal)</a:t>
            </a:r>
            <a:endParaRPr lang="de-AT" sz="1200" dirty="0"/>
          </a:p>
          <a:p>
            <a:r>
              <a:rPr lang="en-GB" sz="1600" b="1" dirty="0"/>
              <a:t>		</a:t>
            </a:r>
            <a:r>
              <a:rPr lang="en-US" sz="1600" u="sng" dirty="0"/>
              <a:t>heavily coronal T2-weighted sequences: </a:t>
            </a:r>
            <a:r>
              <a:rPr lang="en-US" sz="1400" dirty="0" err="1"/>
              <a:t>eg</a:t>
            </a:r>
            <a:r>
              <a:rPr lang="en-US" sz="1400" dirty="0"/>
              <a:t>. T2-3D TSE fs, 2D-thin/-thick slice [</a:t>
            </a:r>
            <a:r>
              <a:rPr lang="en-US" sz="1200" dirty="0"/>
              <a:t>3D-UROGRAM</a:t>
            </a:r>
            <a:r>
              <a:rPr lang="en-US" sz="1400" dirty="0"/>
              <a:t>], HASTE/RARE/PACE </a:t>
            </a:r>
          </a:p>
          <a:p>
            <a:r>
              <a:rPr lang="de-AT" dirty="0"/>
              <a:t>		</a:t>
            </a:r>
            <a:r>
              <a:rPr lang="de-AT" sz="1600" u="sng" dirty="0"/>
              <a:t>T2-IR,</a:t>
            </a:r>
            <a:r>
              <a:rPr lang="de-AT" sz="1600" dirty="0"/>
              <a:t> </a:t>
            </a:r>
            <a:r>
              <a:rPr lang="de-AT" sz="1600" dirty="0" err="1"/>
              <a:t>unenhanced</a:t>
            </a:r>
            <a:r>
              <a:rPr lang="de-AT" sz="1600" dirty="0"/>
              <a:t> T1- &amp; GRE </a:t>
            </a:r>
            <a:r>
              <a:rPr lang="de-AT" sz="1600" dirty="0" err="1"/>
              <a:t>sequence</a:t>
            </a:r>
            <a:r>
              <a:rPr lang="de-AT" sz="1600" dirty="0"/>
              <a:t> (</a:t>
            </a:r>
            <a:r>
              <a:rPr lang="en-US" sz="1400" dirty="0"/>
              <a:t>3 slices anterior + posterior of kidneys for GRE; adjust FOV)</a:t>
            </a:r>
          </a:p>
          <a:p>
            <a:r>
              <a:rPr lang="en-US" sz="1400" dirty="0"/>
              <a:t>	</a:t>
            </a:r>
            <a:r>
              <a:rPr lang="en-US" b="1" dirty="0"/>
              <a:t>CA-application</a:t>
            </a:r>
            <a:r>
              <a:rPr lang="en-US" dirty="0"/>
              <a:t>: </a:t>
            </a:r>
            <a:r>
              <a:rPr lang="en-US" sz="1600" dirty="0"/>
              <a:t>only use cyclic </a:t>
            </a:r>
            <a:r>
              <a:rPr lang="en-US" sz="1600" dirty="0" err="1"/>
              <a:t>Gd</a:t>
            </a:r>
            <a:r>
              <a:rPr lang="en-US" sz="1600" dirty="0"/>
              <a:t> compounds (</a:t>
            </a:r>
            <a:r>
              <a:rPr lang="en-US" sz="1400" dirty="0"/>
              <a:t>for MRA use motor pump &amp; flow of 1 ml/sec</a:t>
            </a:r>
            <a:r>
              <a:rPr lang="en-US" dirty="0"/>
              <a:t>)</a:t>
            </a:r>
            <a:endParaRPr lang="en-US" sz="1600" dirty="0"/>
          </a:p>
          <a:p>
            <a:r>
              <a:rPr lang="en-US" sz="1600" dirty="0"/>
              <a:t>		repeated </a:t>
            </a:r>
            <a:r>
              <a:rPr lang="en-US" sz="1600" u="sng" dirty="0"/>
              <a:t>serial coronal T1-3D </a:t>
            </a:r>
            <a:r>
              <a:rPr lang="en-US" sz="1600" u="sng" dirty="0" err="1"/>
              <a:t>sGRE</a:t>
            </a:r>
            <a:r>
              <a:rPr lang="en-US" sz="1600" u="sng" dirty="0"/>
              <a:t> fs</a:t>
            </a:r>
            <a:r>
              <a:rPr lang="en-US" dirty="0"/>
              <a:t> </a:t>
            </a:r>
            <a:r>
              <a:rPr lang="en-US" sz="1400" dirty="0"/>
              <a:t>(for function continuously for 3-5min, subtraction particularly for MRA)</a:t>
            </a:r>
          </a:p>
          <a:p>
            <a:r>
              <a:rPr lang="en-US" dirty="0"/>
              <a:t>		</a:t>
            </a:r>
            <a:r>
              <a:rPr lang="en-US" sz="1600" u="sng" dirty="0"/>
              <a:t>T1 (fs) axial &amp; coronal</a:t>
            </a:r>
            <a:r>
              <a:rPr lang="en-US" sz="1600" dirty="0"/>
              <a:t>, </a:t>
            </a:r>
            <a:r>
              <a:rPr lang="en-US" sz="1400" dirty="0"/>
              <a:t>+ sagittal if needed</a:t>
            </a:r>
          </a:p>
          <a:p>
            <a:r>
              <a:rPr lang="en-US" sz="1600" dirty="0"/>
              <a:t>		</a:t>
            </a:r>
            <a:r>
              <a:rPr lang="en-US" sz="1600" u="sng" dirty="0"/>
              <a:t>coronal T1-3D GRE fs</a:t>
            </a:r>
            <a:r>
              <a:rPr lang="en-US" sz="1600" dirty="0"/>
              <a:t>,</a:t>
            </a:r>
            <a:r>
              <a:rPr lang="en-US" sz="1400" dirty="0"/>
              <a:t> additional delayed imaging up to 20(-30) min </a:t>
            </a:r>
            <a:r>
              <a:rPr lang="en-US" sz="1400" dirty="0" err="1"/>
              <a:t>p.i.</a:t>
            </a:r>
            <a:r>
              <a:rPr lang="en-US" sz="1400" dirty="0"/>
              <a:t>, </a:t>
            </a:r>
            <a:r>
              <a:rPr lang="en-US" sz="1200" dirty="0"/>
              <a:t>(possibly prone, postvoid – if necessary)</a:t>
            </a:r>
            <a:endParaRPr lang="en-GB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106680" y="6416833"/>
            <a:ext cx="9585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</a:t>
            </a:r>
            <a:r>
              <a:rPr lang="en-GB" sz="1000" b="1" i="1" dirty="0"/>
              <a:t>: </a:t>
            </a:r>
            <a:r>
              <a:rPr lang="en-GB" sz="1000" dirty="0"/>
              <a:t>CA = contrast agent, </a:t>
            </a:r>
            <a:r>
              <a:rPr lang="en-GB" sz="1000" dirty="0" err="1"/>
              <a:t>ce</a:t>
            </a:r>
            <a:r>
              <a:rPr lang="en-GB" sz="1000" dirty="0"/>
              <a:t>-VUS contrast enhanced  voiding </a:t>
            </a:r>
            <a:r>
              <a:rPr lang="en-GB" sz="1000" dirty="0" err="1"/>
              <a:t>urosonography</a:t>
            </a:r>
            <a:r>
              <a:rPr lang="en-GB" sz="1000" dirty="0"/>
              <a:t>, FOV = field of view, fs = fat saturation, GFR = glomerular filtration rate, min = minutes, </a:t>
            </a:r>
            <a:r>
              <a:rPr lang="en-GB" sz="1000" dirty="0" err="1"/>
              <a:t>NaCl</a:t>
            </a:r>
            <a:r>
              <a:rPr lang="en-GB" sz="1000" dirty="0"/>
              <a:t> = saline, </a:t>
            </a:r>
            <a:r>
              <a:rPr lang="en-GB" sz="1000" dirty="0" err="1"/>
              <a:t>p.i</a:t>
            </a:r>
            <a:r>
              <a:rPr lang="en-GB" sz="1000" dirty="0"/>
              <a:t>. = post injection, RNC = radionuclide cystography, US = ultrasound, VCUG = voiding cysto-</a:t>
            </a:r>
            <a:r>
              <a:rPr lang="en-GB" sz="1000" dirty="0" err="1"/>
              <a:t>urethrography</a:t>
            </a:r>
            <a:endParaRPr lang="en-GB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028841" y="39259"/>
            <a:ext cx="386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2010;40:1315-1320</a:t>
            </a:r>
          </a:p>
        </p:txBody>
      </p:sp>
    </p:spTree>
    <p:extLst>
      <p:ext uri="{BB962C8B-B14F-4D97-AF65-F5344CB8AC3E}">
        <p14:creationId xmlns:p14="http://schemas.microsoft.com/office/powerpoint/2010/main" val="1726604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95943" y="1040007"/>
          <a:ext cx="9509317" cy="519374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63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Terms to avoid</a:t>
                      </a:r>
                      <a:endParaRPr lang="de-AT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Comments</a:t>
                      </a:r>
                      <a:endParaRPr lang="de-AT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Adult </a:t>
                      </a:r>
                      <a:r>
                        <a:rPr lang="de-AT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r>
                        <a:rPr lang="de-AT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simple </a:t>
                      </a:r>
                      <a:r>
                        <a:rPr lang="de-AT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Was used  to describe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single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system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Ureteroceles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are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congenital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can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be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found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in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single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system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&amp; in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children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as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well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as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adults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 Simple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implies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inappropriately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judgment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of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benignity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Caecoureterocele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Was used to describe an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intravesical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with extension into urethra during micturition. Prefer the term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intravesical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with urethral prolapse.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Complex </a:t>
                      </a: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Implies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inappropriately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judgment of complexity or gravity. 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Was used  to describe a ureterocele in association with a duplex kidney.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Double kidney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Was used to describe a duplex kidney. However, this term could implicate two identical units while in a duplex kidney the lower moiety is embryologically larger than the upper.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Megacystis-Megaureter</a:t>
                      </a:r>
                      <a:r>
                        <a:rPr lang="fr-FR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syndrome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Was used to describe morphologic changes related to 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bilateral high grade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grade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VUR. Prefer this latter term.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Megaureter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Misleading as it should always be prefaced with the terms "primary", or "secondary", or refluxing. When describing a dilated ureter without knowing the etiology, this term should be avoided. 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If cause unknown, the term dilated ureter if any or more simply dilated ureter should be used.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Sphincteric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Was used to describe a patulous orifice distal to the bladder neck. Simply describe it as a urethral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Sphincterostenotic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Was used to describe a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sphincteric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and stenotic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 Both terms should be avoided as this one. 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Stenotic </a:t>
                      </a: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Was used to describe a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intravesical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with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narrow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opening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 But,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ureterocele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is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caused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by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narrow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opening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with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without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true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chronic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obstruction</a:t>
                      </a:r>
                      <a:r>
                        <a:rPr lang="de-AT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).</a:t>
                      </a: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98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Tamm-</a:t>
                      </a: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Horsfall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proteinuria 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(in case of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hyperechogenicity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of papillae in neonatal period)</a:t>
                      </a:r>
                      <a:endParaRPr lang="de-AT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Was used to describe </a:t>
                      </a: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transient echogenicity of the papillae.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It was thought that Tamm-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Horsfall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proteinuria was responsible for this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ultrasonographic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pattern. It turned out to be wrong.</a:t>
                      </a:r>
                      <a:endParaRPr lang="de-AT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264" marR="49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663440" y="19163"/>
            <a:ext cx="522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 44: 1478–1484and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2018; 48:291-230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288" y="6569742"/>
            <a:ext cx="8038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 </a:t>
            </a:r>
            <a:r>
              <a:rPr lang="en-GB" sz="1000" dirty="0"/>
              <a:t>VUR = </a:t>
            </a:r>
            <a:r>
              <a:rPr lang="en-GB" sz="1000" dirty="0" err="1"/>
              <a:t>vesico-uretric</a:t>
            </a:r>
            <a:r>
              <a:rPr lang="en-GB" sz="1000" dirty="0"/>
              <a:t> </a:t>
            </a:r>
            <a:r>
              <a:rPr lang="en-GB" sz="1000" dirty="0" err="1"/>
              <a:t>reflkux</a:t>
            </a:r>
            <a:endParaRPr lang="en-GB" sz="10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0335" y="227465"/>
            <a:ext cx="9890965" cy="797465"/>
          </a:xfrm>
        </p:spPr>
        <p:txBody>
          <a:bodyPr>
            <a:normAutofit/>
          </a:bodyPr>
          <a:lstStyle/>
          <a:p>
            <a:r>
              <a:rPr lang="en-GB" altLang="de-DE" sz="3200" dirty="0"/>
              <a:t>Standardised terminology in paediatric urogenital radiology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15711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97709" y="247561"/>
            <a:ext cx="9509760" cy="928096"/>
          </a:xfrm>
        </p:spPr>
        <p:txBody>
          <a:bodyPr>
            <a:normAutofit/>
          </a:bodyPr>
          <a:lstStyle/>
          <a:p>
            <a:r>
              <a:rPr lang="en-GB" sz="3200" dirty="0"/>
              <a:t>Summary &amp; conclusion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5678" y="1133356"/>
            <a:ext cx="96714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de-DE" sz="2400" dirty="0"/>
              <a:t>The Task Force has issued numerous recommendations </a:t>
            </a:r>
          </a:p>
          <a:p>
            <a:pPr defTabSz="355600"/>
            <a:r>
              <a:rPr lang="en-GB" altLang="de-DE" sz="2000" dirty="0"/>
              <a:t>	</a:t>
            </a:r>
            <a:r>
              <a:rPr lang="en-GB" altLang="de-DE" sz="2200" dirty="0"/>
              <a:t>for paediatric GI &amp; GU imaging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de-DE" sz="2000" dirty="0"/>
              <a:t>after identifying fields where homogenisation of imaging seemed essential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de-DE" sz="2000" dirty="0"/>
              <a:t>where definition of standards was necessary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de-DE" sz="2000" dirty="0"/>
              <a:t>to ease access to information for everybody who is involved with imaging children  &amp; to provide high quality imaging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de-DE" sz="2000" dirty="0"/>
              <a:t>to empower everybody to propose the proper imaging options &amp; algorithms</a:t>
            </a:r>
          </a:p>
          <a:p>
            <a:endParaRPr lang="en-GB" altLang="de-DE" sz="1000" dirty="0"/>
          </a:p>
          <a:p>
            <a:r>
              <a:rPr lang="en-GB" altLang="de-DE" sz="2400" dirty="0"/>
              <a:t>By this the Task Force tried to contribute to improve imaging </a:t>
            </a:r>
          </a:p>
          <a:p>
            <a:pPr defTabSz="355600">
              <a:tabLst>
                <a:tab pos="355600" algn="l"/>
              </a:tabLst>
            </a:pPr>
            <a:r>
              <a:rPr lang="en-GB" altLang="de-DE" sz="2000" dirty="0"/>
              <a:t>	</a:t>
            </a:r>
            <a:r>
              <a:rPr lang="en-GB" altLang="de-DE" sz="2200" dirty="0"/>
              <a:t>of the child’s GI &amp; GU tract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de-DE" sz="2000" dirty="0"/>
              <a:t>additionally lay the base for providing comparable data for future research helping to then create more evidence based recommendations</a:t>
            </a:r>
          </a:p>
          <a:p>
            <a:endParaRPr lang="en-GB" altLang="de-DE" sz="1000" dirty="0"/>
          </a:p>
          <a:p>
            <a:r>
              <a:rPr lang="en-GB" altLang="de-DE" sz="2400" dirty="0"/>
              <a:t>The success of this endeavour heavily relies 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de-DE" sz="2000" dirty="0"/>
              <a:t>usage &amp; application of these recommendations which again needs awareness, wide distribution &amp; easy access - hopefully promoted by this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de-DE" sz="2000" dirty="0"/>
              <a:t>discussion &amp; future developments are essential &amp; adaptations will be necessary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de-DE" sz="2000" b="1" i="1" dirty="0"/>
              <a:t>everybody welcome to comment &amp; get involved</a:t>
            </a:r>
          </a:p>
        </p:txBody>
      </p:sp>
    </p:spTree>
    <p:extLst>
      <p:ext uri="{BB962C8B-B14F-4D97-AF65-F5344CB8AC3E}">
        <p14:creationId xmlns:p14="http://schemas.microsoft.com/office/powerpoint/2010/main" val="772147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97709" y="298361"/>
            <a:ext cx="9509760" cy="5271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Literature list – Task force (&amp; related) publications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2308" y="817861"/>
            <a:ext cx="97082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Riccabona M, Avni FE, </a:t>
            </a:r>
            <a:r>
              <a:rPr lang="de-AT" sz="1200" dirty="0" err="1"/>
              <a:t>Blickman</a:t>
            </a:r>
            <a:r>
              <a:rPr lang="de-AT" sz="1200" dirty="0"/>
              <a:t> JG, Darge K, </a:t>
            </a:r>
            <a:r>
              <a:rPr lang="de-AT" sz="1200" dirty="0" err="1"/>
              <a:t>Dacher</a:t>
            </a:r>
            <a:r>
              <a:rPr lang="de-AT" sz="1200" dirty="0"/>
              <a:t> JN, Lobo LM, Willi U (2008) Imaging </a:t>
            </a:r>
            <a:r>
              <a:rPr lang="de-AT" sz="1200" dirty="0" err="1"/>
              <a:t>recommendations</a:t>
            </a:r>
            <a:r>
              <a:rPr lang="de-AT" sz="1200" dirty="0"/>
              <a:t>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: </a:t>
            </a:r>
            <a:r>
              <a:rPr lang="de-AT" sz="1200" dirty="0" err="1"/>
              <a:t>Minutes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ESPR </a:t>
            </a:r>
            <a:r>
              <a:rPr lang="de-AT" sz="1200" dirty="0" err="1"/>
              <a:t>workgroup</a:t>
            </a:r>
            <a:r>
              <a:rPr lang="de-AT" sz="1200" dirty="0"/>
              <a:t> </a:t>
            </a:r>
            <a:r>
              <a:rPr lang="de-AT" sz="1200" dirty="0" err="1"/>
              <a:t>session</a:t>
            </a:r>
            <a:r>
              <a:rPr lang="de-AT" sz="1200" dirty="0"/>
              <a:t> on </a:t>
            </a:r>
            <a:r>
              <a:rPr lang="de-AT" sz="1200" dirty="0" err="1"/>
              <a:t>urinary</a:t>
            </a:r>
            <a:r>
              <a:rPr lang="de-AT" sz="1200" dirty="0"/>
              <a:t> </a:t>
            </a:r>
            <a:r>
              <a:rPr lang="de-AT" sz="1200" dirty="0" err="1"/>
              <a:t>tract</a:t>
            </a:r>
            <a:r>
              <a:rPr lang="de-AT" sz="1200" dirty="0"/>
              <a:t> </a:t>
            </a:r>
            <a:r>
              <a:rPr lang="de-AT" sz="1200" dirty="0" err="1"/>
              <a:t>infection</a:t>
            </a:r>
            <a:r>
              <a:rPr lang="de-AT" sz="1200" dirty="0"/>
              <a:t>, fetal </a:t>
            </a:r>
            <a:r>
              <a:rPr lang="de-AT" sz="1200" dirty="0" err="1"/>
              <a:t>hydronephrosis</a:t>
            </a:r>
            <a:r>
              <a:rPr lang="de-AT" sz="1200" dirty="0"/>
              <a:t>, </a:t>
            </a:r>
            <a:r>
              <a:rPr lang="de-AT" sz="1200" dirty="0" err="1"/>
              <a:t>urinary</a:t>
            </a:r>
            <a:r>
              <a:rPr lang="de-AT" sz="1200" dirty="0"/>
              <a:t> </a:t>
            </a:r>
            <a:r>
              <a:rPr lang="de-AT" sz="1200" dirty="0" err="1"/>
              <a:t>tract</a:t>
            </a:r>
            <a:r>
              <a:rPr lang="de-AT" sz="1200" dirty="0"/>
              <a:t> </a:t>
            </a:r>
            <a:r>
              <a:rPr lang="de-AT" sz="1200" dirty="0" err="1"/>
              <a:t>ultrasonography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voiding</a:t>
            </a:r>
            <a:r>
              <a:rPr lang="de-AT" sz="1200" dirty="0"/>
              <a:t> </a:t>
            </a:r>
            <a:r>
              <a:rPr lang="de-AT" sz="1200" dirty="0" err="1"/>
              <a:t>cysto-urethrography</a:t>
            </a:r>
            <a:r>
              <a:rPr lang="de-AT" sz="1200" dirty="0"/>
              <a:t>. ESPR-Meeting, Barcelona/Spain, June 2007. ESUR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guideline</a:t>
            </a:r>
            <a:r>
              <a:rPr lang="de-AT" sz="1200" dirty="0"/>
              <a:t> </a:t>
            </a:r>
            <a:r>
              <a:rPr lang="de-AT" sz="1200" dirty="0" err="1"/>
              <a:t>subcom-mittee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ESPR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 </a:t>
            </a:r>
            <a:r>
              <a:rPr lang="de-AT" sz="1200" dirty="0" err="1"/>
              <a:t>work</a:t>
            </a:r>
            <a:r>
              <a:rPr lang="de-AT" sz="1200" dirty="0"/>
              <a:t> </a:t>
            </a:r>
            <a:r>
              <a:rPr lang="de-AT" sz="1200" dirty="0" err="1"/>
              <a:t>group</a:t>
            </a:r>
            <a:r>
              <a:rPr lang="de-AT" sz="1200" dirty="0"/>
              <a:t>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38: 138-145  </a:t>
            </a:r>
          </a:p>
          <a:p>
            <a:r>
              <a:rPr lang="de-AT" sz="1200" dirty="0"/>
              <a:t>DOI: 10.1007/s00247-007-0695-7</a:t>
            </a:r>
          </a:p>
          <a:p>
            <a:endParaRPr lang="de-AT" sz="1200" dirty="0"/>
          </a:p>
          <a:p>
            <a:r>
              <a:rPr lang="de-AT" sz="1200" dirty="0"/>
              <a:t>Riccabona M, Avni FE, </a:t>
            </a:r>
            <a:r>
              <a:rPr lang="de-AT" sz="1200" dirty="0" err="1"/>
              <a:t>Blickman</a:t>
            </a:r>
            <a:r>
              <a:rPr lang="de-AT" sz="1200" dirty="0"/>
              <a:t> JG, </a:t>
            </a:r>
            <a:r>
              <a:rPr lang="de-AT" sz="1200" dirty="0" err="1"/>
              <a:t>Dacher</a:t>
            </a:r>
            <a:r>
              <a:rPr lang="de-AT" sz="1200" dirty="0"/>
              <a:t> JN, Darge K, Lobo ML, Willi U. (Members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ESUR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recommendation</a:t>
            </a:r>
            <a:r>
              <a:rPr lang="de-AT" sz="1200" dirty="0"/>
              <a:t> </a:t>
            </a:r>
            <a:r>
              <a:rPr lang="de-AT" sz="1200" dirty="0" err="1"/>
              <a:t>work</a:t>
            </a:r>
            <a:r>
              <a:rPr lang="de-AT" sz="1200" dirty="0"/>
              <a:t> </a:t>
            </a:r>
            <a:r>
              <a:rPr lang="de-AT" sz="1200" dirty="0" err="1"/>
              <a:t>group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ESPR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 </a:t>
            </a:r>
            <a:r>
              <a:rPr lang="de-AT" sz="1200" dirty="0" err="1"/>
              <a:t>work</a:t>
            </a:r>
            <a:r>
              <a:rPr lang="de-AT" sz="1200" dirty="0"/>
              <a:t> </a:t>
            </a:r>
            <a:r>
              <a:rPr lang="de-AT" sz="1200" dirty="0" err="1"/>
              <a:t>group</a:t>
            </a:r>
            <a:r>
              <a:rPr lang="de-AT" sz="1200" dirty="0"/>
              <a:t>) (2009). Imaging </a:t>
            </a:r>
            <a:r>
              <a:rPr lang="de-AT" sz="1200" dirty="0" err="1"/>
              <a:t>recommendations</a:t>
            </a:r>
            <a:r>
              <a:rPr lang="de-AT" sz="1200" dirty="0"/>
              <a:t>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, </a:t>
            </a:r>
            <a:r>
              <a:rPr lang="de-AT" sz="1200" dirty="0" err="1"/>
              <a:t>part</a:t>
            </a:r>
            <a:r>
              <a:rPr lang="de-AT" sz="1200" dirty="0"/>
              <a:t> II: </a:t>
            </a:r>
            <a:r>
              <a:rPr lang="de-AT" sz="1200" dirty="0" err="1"/>
              <a:t>urolithiasis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haematuria</a:t>
            </a:r>
            <a:r>
              <a:rPr lang="de-AT" sz="1200" dirty="0"/>
              <a:t> in </a:t>
            </a:r>
            <a:r>
              <a:rPr lang="de-AT" sz="1200" dirty="0" err="1"/>
              <a:t>children</a:t>
            </a:r>
            <a:r>
              <a:rPr lang="de-AT" sz="1200" dirty="0"/>
              <a:t>,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obstructive</a:t>
            </a:r>
            <a:r>
              <a:rPr lang="de-AT" sz="1200" dirty="0"/>
              <a:t> </a:t>
            </a:r>
            <a:r>
              <a:rPr lang="de-AT" sz="1200" dirty="0" err="1"/>
              <a:t>uropathy</a:t>
            </a:r>
            <a:r>
              <a:rPr lang="de-AT" sz="1200" dirty="0"/>
              <a:t>, </a:t>
            </a:r>
            <a:r>
              <a:rPr lang="de-AT" sz="1200" dirty="0" err="1"/>
              <a:t>and</a:t>
            </a:r>
            <a:r>
              <a:rPr lang="de-AT" sz="1200" dirty="0"/>
              <a:t> postnatal </a:t>
            </a:r>
            <a:r>
              <a:rPr lang="de-AT" sz="1200" dirty="0" err="1"/>
              <a:t>work-up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foetally</a:t>
            </a:r>
            <a:r>
              <a:rPr lang="de-AT" sz="1200" dirty="0"/>
              <a:t> </a:t>
            </a:r>
            <a:r>
              <a:rPr lang="de-AT" sz="1200" dirty="0" err="1"/>
              <a:t>diagnosed</a:t>
            </a:r>
            <a:r>
              <a:rPr lang="de-AT" sz="1200" dirty="0"/>
              <a:t> high grade </a:t>
            </a:r>
            <a:r>
              <a:rPr lang="de-AT" sz="1200" dirty="0" err="1"/>
              <a:t>hydronephrosis</a:t>
            </a:r>
            <a:r>
              <a:rPr lang="de-AT" sz="1200" dirty="0"/>
              <a:t>. </a:t>
            </a:r>
            <a:r>
              <a:rPr lang="de-AT" sz="1200" dirty="0" err="1"/>
              <a:t>Minutes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a mini-symposium at </a:t>
            </a:r>
            <a:r>
              <a:rPr lang="de-AT" sz="1200" dirty="0" err="1"/>
              <a:t>the</a:t>
            </a:r>
            <a:r>
              <a:rPr lang="de-AT" sz="1200" dirty="0"/>
              <a:t> ESPR </a:t>
            </a:r>
            <a:r>
              <a:rPr lang="de-AT" sz="1200" dirty="0" err="1"/>
              <a:t>annual</a:t>
            </a:r>
            <a:r>
              <a:rPr lang="de-AT" sz="1200" dirty="0"/>
              <a:t> </a:t>
            </a:r>
            <a:r>
              <a:rPr lang="de-AT" sz="1200" dirty="0" err="1"/>
              <a:t>meeting</a:t>
            </a:r>
            <a:r>
              <a:rPr lang="de-AT" sz="1200" dirty="0"/>
              <a:t>, </a:t>
            </a:r>
            <a:r>
              <a:rPr lang="de-AT" sz="1200" dirty="0" err="1"/>
              <a:t>Edinburgr</a:t>
            </a:r>
            <a:r>
              <a:rPr lang="de-AT" sz="1200" dirty="0"/>
              <a:t> </a:t>
            </a:r>
            <a:r>
              <a:rPr lang="pt-BR" sz="1200" dirty="0"/>
              <a:t>June. Pediatr Radiol 39 (8): 891-898		 DOI 10.1007/s00247-009-1233-6</a:t>
            </a:r>
          </a:p>
          <a:p>
            <a:endParaRPr lang="de-AT" sz="1200" dirty="0"/>
          </a:p>
          <a:p>
            <a:r>
              <a:rPr lang="de-AT" sz="1200" dirty="0"/>
              <a:t>Riccabona M, Avni FE, </a:t>
            </a:r>
            <a:r>
              <a:rPr lang="de-AT" sz="1200" dirty="0" err="1"/>
              <a:t>Dacher</a:t>
            </a:r>
            <a:r>
              <a:rPr lang="de-AT" sz="1200" dirty="0"/>
              <a:t> JN, Damasio B, Darge K, Lobo ML, </a:t>
            </a:r>
            <a:r>
              <a:rPr lang="de-AT" sz="1200" dirty="0" err="1"/>
              <a:t>Ording</a:t>
            </a:r>
            <a:r>
              <a:rPr lang="de-AT" sz="1200" dirty="0"/>
              <a:t>-Müller LS, </a:t>
            </a:r>
            <a:r>
              <a:rPr lang="de-AT" sz="1200" dirty="0" err="1"/>
              <a:t>Papado</a:t>
            </a:r>
            <a:r>
              <a:rPr lang="de-AT" sz="1200" dirty="0"/>
              <a:t>-polos F, Willi U. (2010). ESPR </a:t>
            </a:r>
            <a:r>
              <a:rPr lang="de-AT" sz="1200" dirty="0" err="1"/>
              <a:t>uroradiology</a:t>
            </a:r>
            <a:r>
              <a:rPr lang="de-AT" sz="1200" dirty="0"/>
              <a:t> </a:t>
            </a:r>
            <a:r>
              <a:rPr lang="de-AT" sz="1200" dirty="0" err="1"/>
              <a:t>task</a:t>
            </a:r>
            <a:r>
              <a:rPr lang="de-AT" sz="1200" dirty="0"/>
              <a:t> </a:t>
            </a:r>
            <a:r>
              <a:rPr lang="de-AT" sz="1200" dirty="0" err="1"/>
              <a:t>force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ESUR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working</a:t>
            </a:r>
            <a:r>
              <a:rPr lang="de-AT" sz="1200" dirty="0"/>
              <a:t> </a:t>
            </a:r>
            <a:r>
              <a:rPr lang="de-AT" sz="1200" dirty="0" err="1"/>
              <a:t>group</a:t>
            </a:r>
            <a:r>
              <a:rPr lang="de-AT" sz="1200" dirty="0"/>
              <a:t>: Im-</a:t>
            </a:r>
            <a:r>
              <a:rPr lang="de-AT" sz="1200" dirty="0" err="1"/>
              <a:t>aging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procedural</a:t>
            </a:r>
            <a:r>
              <a:rPr lang="de-AT" sz="1200" dirty="0"/>
              <a:t> </a:t>
            </a:r>
            <a:r>
              <a:rPr lang="de-AT" sz="1200" dirty="0" err="1"/>
              <a:t>recommendations</a:t>
            </a:r>
            <a:r>
              <a:rPr lang="de-AT" sz="1200" dirty="0"/>
              <a:t>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, Part III. </a:t>
            </a:r>
            <a:r>
              <a:rPr lang="de-AT" sz="1200" dirty="0" err="1"/>
              <a:t>Minutes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ESPR </a:t>
            </a:r>
            <a:r>
              <a:rPr lang="de-AT" sz="1200" dirty="0" err="1"/>
              <a:t>uroradiology</a:t>
            </a:r>
            <a:r>
              <a:rPr lang="de-AT" sz="1200" dirty="0"/>
              <a:t> </a:t>
            </a:r>
            <a:r>
              <a:rPr lang="de-AT" sz="1200" dirty="0" err="1"/>
              <a:t>task</a:t>
            </a:r>
            <a:r>
              <a:rPr lang="de-AT" sz="1200" dirty="0"/>
              <a:t> </a:t>
            </a:r>
            <a:r>
              <a:rPr lang="de-AT" sz="1200" dirty="0" err="1"/>
              <a:t>force</a:t>
            </a:r>
            <a:r>
              <a:rPr lang="de-AT" sz="1200" dirty="0"/>
              <a:t> mini-symposium on </a:t>
            </a:r>
            <a:r>
              <a:rPr lang="de-AT" sz="1200" dirty="0" err="1"/>
              <a:t>intravenous</a:t>
            </a:r>
            <a:r>
              <a:rPr lang="de-AT" sz="1200" dirty="0"/>
              <a:t> </a:t>
            </a:r>
            <a:r>
              <a:rPr lang="de-AT" sz="1200" dirty="0" err="1"/>
              <a:t>urography</a:t>
            </a:r>
            <a:r>
              <a:rPr lang="de-AT" sz="1200" dirty="0"/>
              <a:t>, </a:t>
            </a:r>
            <a:r>
              <a:rPr lang="de-AT" sz="1200" dirty="0" err="1"/>
              <a:t>uro</a:t>
            </a:r>
            <a:r>
              <a:rPr lang="de-AT" sz="1200" dirty="0"/>
              <a:t>-CT </a:t>
            </a:r>
            <a:r>
              <a:rPr lang="de-AT" sz="1200" dirty="0" err="1"/>
              <a:t>and</a:t>
            </a:r>
            <a:r>
              <a:rPr lang="de-AT" sz="1200" dirty="0"/>
              <a:t> MR-</a:t>
            </a:r>
            <a:r>
              <a:rPr lang="de-AT" sz="1200" dirty="0" err="1"/>
              <a:t>urography</a:t>
            </a:r>
            <a:r>
              <a:rPr lang="de-AT" sz="1200" dirty="0"/>
              <a:t> in </a:t>
            </a:r>
            <a:r>
              <a:rPr lang="de-AT" sz="1200" dirty="0" err="1"/>
              <a:t>childhood</a:t>
            </a:r>
            <a:r>
              <a:rPr lang="de-AT" sz="1200" dirty="0"/>
              <a:t>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40 (7): 1315-1320</a:t>
            </a:r>
          </a:p>
          <a:p>
            <a:endParaRPr lang="de-AT" sz="1200" dirty="0"/>
          </a:p>
          <a:p>
            <a:r>
              <a:rPr lang="de-AT" sz="1200" dirty="0"/>
              <a:t>Riccabona M, Avni F, </a:t>
            </a:r>
            <a:r>
              <a:rPr lang="de-AT" sz="1200" dirty="0" err="1"/>
              <a:t>Dacher</a:t>
            </a:r>
            <a:r>
              <a:rPr lang="de-AT" sz="1200" dirty="0"/>
              <a:t> JN, Damasio B, Darge K, Lobo ML, </a:t>
            </a:r>
            <a:r>
              <a:rPr lang="de-AT" sz="1200" dirty="0" err="1"/>
              <a:t>Ording</a:t>
            </a:r>
            <a:r>
              <a:rPr lang="de-AT" sz="1200" dirty="0"/>
              <a:t>-Müller LS, </a:t>
            </a:r>
            <a:r>
              <a:rPr lang="de-AT" sz="1200" dirty="0" err="1"/>
              <a:t>Papado-poulou</a:t>
            </a:r>
            <a:r>
              <a:rPr lang="de-AT" sz="1200" dirty="0"/>
              <a:t> F, </a:t>
            </a:r>
            <a:r>
              <a:rPr lang="de-AT" sz="1200" dirty="0" err="1"/>
              <a:t>Vivier</a:t>
            </a:r>
            <a:r>
              <a:rPr lang="de-AT" sz="1200" dirty="0"/>
              <a:t> P, Willi U. (2011). ESPR </a:t>
            </a:r>
            <a:r>
              <a:rPr lang="de-AT" sz="1200" dirty="0" err="1"/>
              <a:t>uroradiology</a:t>
            </a:r>
            <a:r>
              <a:rPr lang="de-AT" sz="1200" dirty="0"/>
              <a:t> </a:t>
            </a:r>
            <a:r>
              <a:rPr lang="de-AT" sz="1200" dirty="0" err="1"/>
              <a:t>task</a:t>
            </a:r>
            <a:r>
              <a:rPr lang="de-AT" sz="1200" dirty="0"/>
              <a:t> </a:t>
            </a:r>
            <a:r>
              <a:rPr lang="de-AT" sz="1200" dirty="0" err="1"/>
              <a:t>force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ESUR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working</a:t>
            </a:r>
            <a:r>
              <a:rPr lang="de-AT" sz="1200" dirty="0"/>
              <a:t> </a:t>
            </a:r>
            <a:r>
              <a:rPr lang="de-AT" sz="1200" dirty="0" err="1"/>
              <a:t>group</a:t>
            </a:r>
            <a:r>
              <a:rPr lang="de-AT" sz="1200" dirty="0"/>
              <a:t>: </a:t>
            </a:r>
            <a:r>
              <a:rPr lang="de-AT" sz="1200" dirty="0" err="1"/>
              <a:t>imaging</a:t>
            </a:r>
            <a:r>
              <a:rPr lang="de-AT" sz="1200" dirty="0"/>
              <a:t> </a:t>
            </a:r>
            <a:r>
              <a:rPr lang="de-AT" sz="1200" dirty="0" err="1"/>
              <a:t>recommendations</a:t>
            </a:r>
            <a:r>
              <a:rPr lang="de-AT" sz="1200" dirty="0"/>
              <a:t>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, </a:t>
            </a:r>
            <a:r>
              <a:rPr lang="de-AT" sz="1200" dirty="0" err="1"/>
              <a:t>part</a:t>
            </a:r>
            <a:r>
              <a:rPr lang="de-AT" sz="1200" dirty="0"/>
              <a:t> IV </a:t>
            </a:r>
            <a:r>
              <a:rPr lang="de-AT" sz="1200" dirty="0" err="1"/>
              <a:t>Minutes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ESPR </a:t>
            </a:r>
            <a:r>
              <a:rPr lang="de-AT" sz="1200" dirty="0" err="1"/>
              <a:t>uro-radiology</a:t>
            </a:r>
            <a:r>
              <a:rPr lang="de-AT" sz="1200" dirty="0"/>
              <a:t> </a:t>
            </a:r>
            <a:r>
              <a:rPr lang="de-AT" sz="1200" dirty="0" err="1"/>
              <a:t>task</a:t>
            </a:r>
            <a:r>
              <a:rPr lang="de-AT" sz="1200" dirty="0"/>
              <a:t> </a:t>
            </a:r>
            <a:r>
              <a:rPr lang="de-AT" sz="1200" dirty="0" err="1"/>
              <a:t>force</a:t>
            </a:r>
            <a:r>
              <a:rPr lang="de-AT" sz="1200" dirty="0"/>
              <a:t> mini-symposium on </a:t>
            </a:r>
            <a:r>
              <a:rPr lang="de-AT" sz="1200" dirty="0" err="1"/>
              <a:t>imaging</a:t>
            </a:r>
            <a:r>
              <a:rPr lang="de-AT" sz="1200" dirty="0"/>
              <a:t> in </a:t>
            </a:r>
            <a:r>
              <a:rPr lang="de-AT" sz="1200" dirty="0" err="1"/>
              <a:t>childhood</a:t>
            </a:r>
            <a:r>
              <a:rPr lang="de-AT" sz="1200" dirty="0"/>
              <a:t> renal </a:t>
            </a:r>
            <a:r>
              <a:rPr lang="de-AT" sz="1200" dirty="0" err="1"/>
              <a:t>hypertension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imaging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renal </a:t>
            </a:r>
            <a:r>
              <a:rPr lang="de-AT" sz="1200" dirty="0" err="1"/>
              <a:t>trauma</a:t>
            </a:r>
            <a:r>
              <a:rPr lang="de-AT" sz="1200" dirty="0"/>
              <a:t> in </a:t>
            </a:r>
            <a:r>
              <a:rPr lang="de-AT" sz="1200" dirty="0" err="1"/>
              <a:t>children</a:t>
            </a:r>
            <a:r>
              <a:rPr lang="de-AT" sz="1200" dirty="0"/>
              <a:t>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41 (7): 939-944		DOI: 10.1007/s00247-011-2089-0 </a:t>
            </a:r>
          </a:p>
          <a:p>
            <a:endParaRPr lang="de-AT" sz="1200" dirty="0"/>
          </a:p>
          <a:p>
            <a:r>
              <a:rPr lang="de-AT" sz="1200" dirty="0"/>
              <a:t>Riccabona M, Avni F, Damasio B, </a:t>
            </a:r>
            <a:r>
              <a:rPr lang="de-AT" sz="1200" dirty="0" err="1"/>
              <a:t>Ordning</a:t>
            </a:r>
            <a:r>
              <a:rPr lang="de-AT" sz="1200" dirty="0"/>
              <a:t>-Mueller LS, Lobo ML, Darge K, Papadopoulou F, Willi U, Blickmann J, </a:t>
            </a:r>
            <a:r>
              <a:rPr lang="de-AT" sz="1200" dirty="0" err="1"/>
              <a:t>Vivier</a:t>
            </a:r>
            <a:r>
              <a:rPr lang="de-AT" sz="1200" dirty="0"/>
              <a:t> PH. (2012) ESPR </a:t>
            </a:r>
            <a:r>
              <a:rPr lang="de-AT" sz="1200" dirty="0" err="1"/>
              <a:t>Uroradiology</a:t>
            </a:r>
            <a:r>
              <a:rPr lang="de-AT" sz="1200" dirty="0"/>
              <a:t> Task Force </a:t>
            </a:r>
            <a:r>
              <a:rPr lang="de-AT" sz="1200" dirty="0" err="1"/>
              <a:t>and</a:t>
            </a:r>
            <a:r>
              <a:rPr lang="de-AT" sz="1200" dirty="0"/>
              <a:t> ESUR </a:t>
            </a:r>
            <a:r>
              <a:rPr lang="de-AT" sz="1200" dirty="0" err="1"/>
              <a:t>Paediatric</a:t>
            </a:r>
            <a:r>
              <a:rPr lang="de-AT" sz="1200" dirty="0"/>
              <a:t> Working Group - Imaging </a:t>
            </a:r>
            <a:r>
              <a:rPr lang="de-AT" sz="1200" dirty="0" err="1"/>
              <a:t>recommendations</a:t>
            </a:r>
            <a:r>
              <a:rPr lang="de-AT" sz="1200" dirty="0"/>
              <a:t>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, Part V: </a:t>
            </a:r>
            <a:r>
              <a:rPr lang="de-AT" sz="1200" dirty="0" err="1"/>
              <a:t>Childhood</a:t>
            </a:r>
            <a:r>
              <a:rPr lang="de-AT" sz="1200" dirty="0"/>
              <a:t> </a:t>
            </a:r>
            <a:r>
              <a:rPr lang="de-AT" sz="1200" dirty="0" err="1"/>
              <a:t>cystic</a:t>
            </a:r>
            <a:r>
              <a:rPr lang="de-AT" sz="1200" dirty="0"/>
              <a:t> </a:t>
            </a:r>
            <a:r>
              <a:rPr lang="de-AT" sz="1200" dirty="0" err="1"/>
              <a:t>kidney</a:t>
            </a:r>
            <a:r>
              <a:rPr lang="de-AT" sz="1200" dirty="0"/>
              <a:t> </a:t>
            </a:r>
            <a:r>
              <a:rPr lang="de-AT" sz="1200" dirty="0" err="1"/>
              <a:t>disease</a:t>
            </a:r>
            <a:r>
              <a:rPr lang="de-AT" sz="1200" dirty="0"/>
              <a:t>, </a:t>
            </a:r>
            <a:r>
              <a:rPr lang="de-AT" sz="1200" dirty="0" err="1"/>
              <a:t>childhood</a:t>
            </a:r>
            <a:r>
              <a:rPr lang="de-AT" sz="1200" dirty="0"/>
              <a:t> renal </a:t>
            </a:r>
            <a:r>
              <a:rPr lang="de-AT" sz="1200" dirty="0" err="1"/>
              <a:t>transplantation</a:t>
            </a:r>
            <a:r>
              <a:rPr lang="de-AT" sz="1200" dirty="0"/>
              <a:t>,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contrast-enhanced</a:t>
            </a:r>
            <a:r>
              <a:rPr lang="de-AT" sz="1200" dirty="0"/>
              <a:t> </a:t>
            </a:r>
            <a:r>
              <a:rPr lang="de-AT" sz="1200" dirty="0" err="1"/>
              <a:t>ultrasound</a:t>
            </a:r>
            <a:r>
              <a:rPr lang="de-AT" sz="1200" dirty="0"/>
              <a:t> in </a:t>
            </a:r>
            <a:r>
              <a:rPr lang="de-AT" sz="1200" dirty="0" err="1"/>
              <a:t>children</a:t>
            </a:r>
            <a:r>
              <a:rPr lang="de-AT" sz="1200" dirty="0"/>
              <a:t>. </a:t>
            </a:r>
            <a:r>
              <a:rPr lang="de-AT" sz="1200" dirty="0" err="1"/>
              <a:t>Pe-diatr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42: 1275-1283		DOI: 10.1007/s00247-012-2436-9</a:t>
            </a:r>
          </a:p>
          <a:p>
            <a:endParaRPr lang="de-AT" sz="1200" dirty="0"/>
          </a:p>
          <a:p>
            <a:r>
              <a:rPr lang="en-US" sz="1200" dirty="0"/>
              <a:t>Riccabona M. (2012) Application of a second generation ultrasound contrast agent in infants and children – a European questionnaire-based survey.  </a:t>
            </a:r>
            <a:r>
              <a:rPr lang="en-US" sz="1200" dirty="0" err="1"/>
              <a:t>Pediatr</a:t>
            </a:r>
            <a:r>
              <a:rPr lang="en-US" sz="1200" dirty="0"/>
              <a:t> </a:t>
            </a:r>
            <a:r>
              <a:rPr lang="en-US" sz="1200" dirty="0" err="1"/>
              <a:t>Radiol</a:t>
            </a:r>
            <a:r>
              <a:rPr lang="en-US" sz="1200" dirty="0"/>
              <a:t> 42(12):1471-1480  			DOI: 10.1007/s00247-012-2472-5</a:t>
            </a:r>
          </a:p>
          <a:p>
            <a:endParaRPr lang="en-US" sz="1200" dirty="0"/>
          </a:p>
          <a:p>
            <a:r>
              <a:rPr lang="en-US" sz="1200" dirty="0"/>
              <a:t>Damasio M, Darge K, Riccabona M. (2012/13). Multi-detector CT in the </a:t>
            </a:r>
            <a:r>
              <a:rPr lang="en-US" sz="1200" dirty="0" err="1"/>
              <a:t>paediatric</a:t>
            </a:r>
            <a:r>
              <a:rPr lang="en-US" sz="1200" dirty="0"/>
              <a:t> urinary tract. EJR - </a:t>
            </a:r>
            <a:r>
              <a:rPr lang="en-US" sz="1200" dirty="0" err="1"/>
              <a:t>Europ</a:t>
            </a:r>
            <a:r>
              <a:rPr lang="en-US" sz="1200" dirty="0"/>
              <a:t> J </a:t>
            </a:r>
            <a:r>
              <a:rPr lang="en-US" sz="1200" dirty="0" err="1"/>
              <a:t>Radiol</a:t>
            </a:r>
            <a:r>
              <a:rPr lang="en-US" sz="1200" dirty="0"/>
              <a:t> 82: 1118- 1125; Doi:10.1016/j.ejrad.2011.12.005</a:t>
            </a:r>
          </a:p>
          <a:p>
            <a:endParaRPr lang="en-US" sz="1200" dirty="0"/>
          </a:p>
          <a:p>
            <a:r>
              <a:rPr lang="en-US" sz="1200" dirty="0"/>
              <a:t>Riccabona M, Lobo ML, Willi U, </a:t>
            </a:r>
            <a:r>
              <a:rPr lang="en-US" sz="1200" dirty="0" err="1"/>
              <a:t>Avni</a:t>
            </a:r>
            <a:r>
              <a:rPr lang="en-US" sz="1200" dirty="0"/>
              <a:t> F, </a:t>
            </a:r>
            <a:r>
              <a:rPr lang="en-US" sz="1200" dirty="0" err="1"/>
              <a:t>Blickmann</a:t>
            </a:r>
            <a:r>
              <a:rPr lang="en-US" sz="1200" dirty="0"/>
              <a:t> J, Damasio B, </a:t>
            </a:r>
            <a:r>
              <a:rPr lang="en-US" sz="1200" dirty="0" err="1"/>
              <a:t>Ordning</a:t>
            </a:r>
            <a:r>
              <a:rPr lang="en-US" sz="1200" dirty="0"/>
              <a:t>-Mueller LS, Darge K, </a:t>
            </a:r>
            <a:r>
              <a:rPr lang="en-US" sz="1200" dirty="0" err="1"/>
              <a:t>Papadopoulou</a:t>
            </a:r>
            <a:r>
              <a:rPr lang="en-US" sz="1200" dirty="0"/>
              <a:t> F, </a:t>
            </a:r>
            <a:r>
              <a:rPr lang="en-US" sz="1200" dirty="0" err="1"/>
              <a:t>Vivier</a:t>
            </a:r>
            <a:r>
              <a:rPr lang="en-US" sz="1200" dirty="0"/>
              <a:t> PH. (2014) ESPR </a:t>
            </a:r>
            <a:r>
              <a:rPr lang="en-US" sz="1200" dirty="0" err="1"/>
              <a:t>Uroradiology</a:t>
            </a:r>
            <a:r>
              <a:rPr lang="en-US" sz="1200" dirty="0"/>
              <a:t> Task Force and ESUR </a:t>
            </a:r>
            <a:r>
              <a:rPr lang="en-US" sz="1200" dirty="0" err="1"/>
              <a:t>Paediatric</a:t>
            </a:r>
            <a:r>
              <a:rPr lang="en-US" sz="1200" dirty="0"/>
              <a:t> Working Group - Imaging recommendations in </a:t>
            </a:r>
            <a:r>
              <a:rPr lang="en-US" sz="1200" dirty="0" err="1"/>
              <a:t>Paediatric</a:t>
            </a:r>
            <a:r>
              <a:rPr lang="en-US" sz="1200" dirty="0"/>
              <a:t> </a:t>
            </a:r>
            <a:r>
              <a:rPr lang="en-US" sz="1200" dirty="0" err="1"/>
              <a:t>Uroradiology</a:t>
            </a:r>
            <a:r>
              <a:rPr lang="en-US" sz="1200" dirty="0"/>
              <a:t>, Part VI: Childhood renal biopsy and imaging of neonatal and infant genital tract. </a:t>
            </a:r>
            <a:r>
              <a:rPr lang="en-US" sz="1200" dirty="0" err="1"/>
              <a:t>Pediatr</a:t>
            </a:r>
            <a:r>
              <a:rPr lang="en-US" sz="1200" dirty="0"/>
              <a:t> </a:t>
            </a:r>
            <a:r>
              <a:rPr lang="en-US" sz="1200" dirty="0" err="1"/>
              <a:t>Radiol</a:t>
            </a:r>
            <a:r>
              <a:rPr lang="en-US" sz="1200" dirty="0"/>
              <a:t> 44: 496-502	DOI: 10.1007/s00247-013-2852-5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90100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 York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en-GB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58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4300" y="90101"/>
            <a:ext cx="97296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Riccabona M, </a:t>
            </a:r>
            <a:r>
              <a:rPr lang="de-AT" sz="1200" dirty="0" err="1"/>
              <a:t>Vivier</a:t>
            </a:r>
            <a:r>
              <a:rPr lang="de-AT" sz="1200" dirty="0"/>
              <a:t> HP; </a:t>
            </a:r>
            <a:r>
              <a:rPr lang="de-AT" sz="1200" dirty="0" err="1"/>
              <a:t>Ntoulj</a:t>
            </a:r>
            <a:r>
              <a:rPr lang="de-AT" sz="1200" dirty="0"/>
              <a:t> A; Darge K, Avni F; Papadopoulou F; Damasio B; </a:t>
            </a:r>
            <a:r>
              <a:rPr lang="de-AT" sz="1200" dirty="0" err="1"/>
              <a:t>Ording</a:t>
            </a:r>
            <a:r>
              <a:rPr lang="de-AT" sz="1200" dirty="0"/>
              <a:t>-Mueller LS; </a:t>
            </a:r>
            <a:r>
              <a:rPr lang="de-AT" sz="1200" dirty="0" err="1"/>
              <a:t>Blickman</a:t>
            </a:r>
            <a:r>
              <a:rPr lang="de-AT" sz="1200" dirty="0"/>
              <a:t> J; Lobo ML; Willi U. (2014) ESPR </a:t>
            </a:r>
            <a:r>
              <a:rPr lang="de-AT" sz="1200" dirty="0" err="1"/>
              <a:t>Uroradiology</a:t>
            </a:r>
            <a:r>
              <a:rPr lang="de-AT" sz="1200" dirty="0"/>
              <a:t> Task Force – Imaging </a:t>
            </a:r>
            <a:r>
              <a:rPr lang="de-AT" sz="1200" dirty="0" err="1"/>
              <a:t>Recommendations</a:t>
            </a:r>
            <a:r>
              <a:rPr lang="de-AT" sz="1200" dirty="0"/>
              <a:t>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 - Part VII: </a:t>
            </a:r>
            <a:r>
              <a:rPr lang="de-AT" sz="1200" dirty="0" err="1"/>
              <a:t>Standardized</a:t>
            </a:r>
            <a:r>
              <a:rPr lang="de-AT" sz="1200" dirty="0"/>
              <a:t> </a:t>
            </a:r>
            <a:r>
              <a:rPr lang="de-AT" sz="1200" dirty="0" err="1"/>
              <a:t>terminology</a:t>
            </a:r>
            <a:r>
              <a:rPr lang="de-AT" sz="1200" dirty="0"/>
              <a:t>, </a:t>
            </a:r>
            <a:r>
              <a:rPr lang="de-AT" sz="1200" dirty="0" err="1"/>
              <a:t>impact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ex-</a:t>
            </a:r>
            <a:r>
              <a:rPr lang="de-AT" sz="1200" dirty="0" err="1"/>
              <a:t>isting</a:t>
            </a:r>
            <a:r>
              <a:rPr lang="de-AT" sz="1200" dirty="0"/>
              <a:t> </a:t>
            </a:r>
            <a:r>
              <a:rPr lang="de-AT" sz="1200" dirty="0" err="1"/>
              <a:t>recommendations</a:t>
            </a:r>
            <a:r>
              <a:rPr lang="de-AT" sz="1200" dirty="0"/>
              <a:t>, </a:t>
            </a:r>
            <a:r>
              <a:rPr lang="de-AT" sz="1200" dirty="0" err="1"/>
              <a:t>and</a:t>
            </a:r>
            <a:r>
              <a:rPr lang="de-AT" sz="1200" dirty="0"/>
              <a:t> update on </a:t>
            </a:r>
            <a:r>
              <a:rPr lang="de-AT" sz="1200" dirty="0" err="1"/>
              <a:t>contrast-enhanced</a:t>
            </a:r>
            <a:r>
              <a:rPr lang="de-AT" sz="1200" dirty="0"/>
              <a:t> </a:t>
            </a:r>
            <a:r>
              <a:rPr lang="de-AT" sz="1200" dirty="0" err="1"/>
              <a:t>ultrasound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paediatric</a:t>
            </a:r>
            <a:r>
              <a:rPr lang="de-AT" sz="1200" dirty="0"/>
              <a:t> urogenital </a:t>
            </a:r>
            <a:r>
              <a:rPr lang="de-AT" sz="1200" dirty="0" err="1"/>
              <a:t>tract</a:t>
            </a:r>
            <a:r>
              <a:rPr lang="de-AT" sz="1200" dirty="0"/>
              <a:t>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44:1478-1484, </a:t>
            </a:r>
            <a:r>
              <a:rPr lang="de-AT" sz="1200" dirty="0" err="1"/>
              <a:t>Epub</a:t>
            </a:r>
            <a:r>
              <a:rPr lang="de-AT" sz="1200" dirty="0"/>
              <a:t> 2014 </a:t>
            </a:r>
            <a:r>
              <a:rPr lang="de-AT" sz="1200" dirty="0" err="1"/>
              <a:t>Oct</a:t>
            </a:r>
            <a:r>
              <a:rPr lang="de-AT" sz="1200" dirty="0"/>
              <a:t> 21   </a:t>
            </a:r>
            <a:r>
              <a:rPr lang="de-AT" sz="1200" dirty="0" err="1"/>
              <a:t>doi</a:t>
            </a:r>
            <a:r>
              <a:rPr lang="de-AT" sz="1200" dirty="0"/>
              <a:t>: 10.1007/s00247-014-3135-5. </a:t>
            </a:r>
          </a:p>
          <a:p>
            <a:endParaRPr lang="de-AT" sz="1200" dirty="0"/>
          </a:p>
          <a:p>
            <a:r>
              <a:rPr lang="de-AT" sz="1200" dirty="0"/>
              <a:t>Riccabona M, Darge K, Lobo ML, </a:t>
            </a:r>
            <a:r>
              <a:rPr lang="de-AT" sz="1200" dirty="0" err="1"/>
              <a:t>Ording</a:t>
            </a:r>
            <a:r>
              <a:rPr lang="de-AT" sz="1200" dirty="0"/>
              <a:t>-Muller LS, Augdal TA, Avni FE; </a:t>
            </a:r>
            <a:r>
              <a:rPr lang="de-AT" sz="1200" dirty="0" err="1"/>
              <a:t>Blickman</a:t>
            </a:r>
            <a:r>
              <a:rPr lang="de-AT" sz="1200" dirty="0"/>
              <a:t> J; Damasio BM; </a:t>
            </a:r>
            <a:r>
              <a:rPr lang="de-AT" sz="1200" dirty="0" err="1"/>
              <a:t>Ntoulia</a:t>
            </a:r>
            <a:r>
              <a:rPr lang="de-AT" sz="1200" dirty="0"/>
              <a:t> A, Papadopoulou F, </a:t>
            </a:r>
            <a:r>
              <a:rPr lang="de-AT" sz="1200" dirty="0" err="1"/>
              <a:t>Vivier</a:t>
            </a:r>
            <a:r>
              <a:rPr lang="de-AT" sz="1200" dirty="0"/>
              <a:t> PH; Willi U (2015) ESPR </a:t>
            </a:r>
            <a:r>
              <a:rPr lang="de-AT" sz="1200" dirty="0" err="1"/>
              <a:t>Uroradiology</a:t>
            </a:r>
            <a:r>
              <a:rPr lang="de-AT" sz="1200" dirty="0"/>
              <a:t> Task Force – Im-</a:t>
            </a:r>
            <a:r>
              <a:rPr lang="de-AT" sz="1200" dirty="0" err="1"/>
              <a:t>aging</a:t>
            </a:r>
            <a:r>
              <a:rPr lang="de-AT" sz="1200" dirty="0"/>
              <a:t> </a:t>
            </a:r>
            <a:r>
              <a:rPr lang="de-AT" sz="1200" dirty="0" err="1"/>
              <a:t>Recommendations</a:t>
            </a:r>
            <a:r>
              <a:rPr lang="de-AT" sz="1200" dirty="0"/>
              <a:t>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 - Part VIII: </a:t>
            </a:r>
            <a:r>
              <a:rPr lang="de-AT" sz="1200" dirty="0" err="1"/>
              <a:t>Rethrograde</a:t>
            </a:r>
            <a:r>
              <a:rPr lang="de-AT" sz="1200" dirty="0"/>
              <a:t> </a:t>
            </a:r>
            <a:r>
              <a:rPr lang="de-AT" sz="1200" dirty="0" err="1"/>
              <a:t>urethrography</a:t>
            </a:r>
            <a:r>
              <a:rPr lang="de-AT" sz="1200" dirty="0"/>
              <a:t>, </a:t>
            </a:r>
            <a:r>
              <a:rPr lang="de-AT" sz="1200" dirty="0" err="1"/>
              <a:t>imag-ing</a:t>
            </a:r>
            <a:r>
              <a:rPr lang="de-AT" sz="1200" dirty="0"/>
              <a:t> in </a:t>
            </a:r>
            <a:r>
              <a:rPr lang="de-AT" sz="1200" dirty="0" err="1"/>
              <a:t>disorders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sexual </a:t>
            </a:r>
            <a:r>
              <a:rPr lang="de-AT" sz="1200" dirty="0" err="1"/>
              <a:t>development</a:t>
            </a:r>
            <a:r>
              <a:rPr lang="de-AT" sz="1200" dirty="0"/>
              <a:t>,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imaging</a:t>
            </a:r>
            <a:r>
              <a:rPr lang="de-AT" sz="1200" dirty="0"/>
              <a:t> in </a:t>
            </a:r>
            <a:r>
              <a:rPr lang="de-AT" sz="1200" dirty="0" err="1"/>
              <a:t>childhood</a:t>
            </a:r>
            <a:r>
              <a:rPr lang="de-AT" sz="1200" dirty="0"/>
              <a:t> </a:t>
            </a:r>
            <a:r>
              <a:rPr lang="de-AT" sz="1200" dirty="0" err="1"/>
              <a:t>testicular</a:t>
            </a:r>
            <a:r>
              <a:rPr lang="de-AT" sz="1200" dirty="0"/>
              <a:t> </a:t>
            </a:r>
            <a:r>
              <a:rPr lang="de-AT" sz="1200" dirty="0" err="1"/>
              <a:t>torsion</a:t>
            </a:r>
            <a:r>
              <a:rPr lang="de-AT" sz="1200" dirty="0"/>
              <a:t>. Report on </a:t>
            </a:r>
            <a:r>
              <a:rPr lang="de-AT" sz="1200" dirty="0" err="1"/>
              <a:t>the</a:t>
            </a:r>
            <a:r>
              <a:rPr lang="de-AT" sz="1200" dirty="0"/>
              <a:t> mini-symposium at </a:t>
            </a:r>
            <a:r>
              <a:rPr lang="de-AT" sz="1200" dirty="0" err="1"/>
              <a:t>the</a:t>
            </a:r>
            <a:r>
              <a:rPr lang="de-AT" sz="1200" dirty="0"/>
              <a:t> ESPR </a:t>
            </a:r>
            <a:r>
              <a:rPr lang="de-AT" sz="1200" dirty="0" err="1"/>
              <a:t>meeting</a:t>
            </a:r>
            <a:r>
              <a:rPr lang="de-AT" sz="1200" dirty="0"/>
              <a:t> in Amsterdam, June 2014,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45, 	DOI: 10.1007/s00247-015-3353-5</a:t>
            </a:r>
          </a:p>
          <a:p>
            <a:endParaRPr lang="de-AT" sz="1200" dirty="0"/>
          </a:p>
          <a:p>
            <a:r>
              <a:rPr lang="de-AT" sz="1200" dirty="0"/>
              <a:t>Riccabona M; Lobo ML, </a:t>
            </a:r>
            <a:r>
              <a:rPr lang="de-AT" sz="1200" dirty="0" err="1"/>
              <a:t>Ording</a:t>
            </a:r>
            <a:r>
              <a:rPr lang="de-AT" sz="1200" dirty="0"/>
              <a:t>-Muller LS, Augdal TA, Avni FE, </a:t>
            </a:r>
            <a:r>
              <a:rPr lang="de-AT" sz="1200" dirty="0" err="1"/>
              <a:t>Blickman</a:t>
            </a:r>
            <a:r>
              <a:rPr lang="de-AT" sz="1200" dirty="0"/>
              <a:t> J, Bruno C, </a:t>
            </a:r>
            <a:r>
              <a:rPr lang="de-AT" sz="1200" dirty="0" err="1"/>
              <a:t>Dama-sio</a:t>
            </a:r>
            <a:r>
              <a:rPr lang="de-AT" sz="1200" dirty="0"/>
              <a:t> B, Darge K, </a:t>
            </a:r>
            <a:r>
              <a:rPr lang="de-AT" sz="1200" dirty="0" err="1"/>
              <a:t>Ntoulia</a:t>
            </a:r>
            <a:r>
              <a:rPr lang="de-AT" sz="1200" dirty="0"/>
              <a:t> A, Papadopoulou F, </a:t>
            </a:r>
            <a:r>
              <a:rPr lang="de-AT" sz="1200" dirty="0" err="1"/>
              <a:t>Vivier</a:t>
            </a:r>
            <a:r>
              <a:rPr lang="de-AT" sz="1200" dirty="0"/>
              <a:t> PH. (2017). ESPR Abdominal (GU </a:t>
            </a:r>
            <a:r>
              <a:rPr lang="de-AT" sz="1200" dirty="0" err="1"/>
              <a:t>and</a:t>
            </a:r>
            <a:r>
              <a:rPr lang="de-AT" sz="1200" dirty="0"/>
              <a:t> GI) Imaging Task Force – Imaging </a:t>
            </a:r>
            <a:r>
              <a:rPr lang="de-AT" sz="1200" dirty="0" err="1"/>
              <a:t>Recommendations</a:t>
            </a:r>
            <a:r>
              <a:rPr lang="de-AT" sz="1200" dirty="0"/>
              <a:t>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, Part IX: </a:t>
            </a:r>
            <a:r>
              <a:rPr lang="de-AT" sz="1200" dirty="0" err="1"/>
              <a:t>imaging</a:t>
            </a:r>
            <a:r>
              <a:rPr lang="de-AT" sz="1200" dirty="0"/>
              <a:t> in </a:t>
            </a:r>
            <a:r>
              <a:rPr lang="de-AT" sz="1200" dirty="0" err="1"/>
              <a:t>anorectal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cloacal</a:t>
            </a:r>
            <a:r>
              <a:rPr lang="de-AT" sz="1200" dirty="0"/>
              <a:t> </a:t>
            </a:r>
            <a:r>
              <a:rPr lang="de-AT" sz="1200" dirty="0" err="1"/>
              <a:t>malformation</a:t>
            </a:r>
            <a:r>
              <a:rPr lang="de-AT" sz="1200" dirty="0"/>
              <a:t>, </a:t>
            </a:r>
            <a:r>
              <a:rPr lang="de-AT" sz="1200" dirty="0" err="1"/>
              <a:t>imaging</a:t>
            </a:r>
            <a:r>
              <a:rPr lang="de-AT" sz="1200" dirty="0"/>
              <a:t> in </a:t>
            </a:r>
            <a:r>
              <a:rPr lang="de-AT" sz="1200" dirty="0" err="1"/>
              <a:t>childhood</a:t>
            </a:r>
            <a:r>
              <a:rPr lang="de-AT" sz="1200" dirty="0"/>
              <a:t> </a:t>
            </a:r>
            <a:r>
              <a:rPr lang="de-AT" sz="1200" dirty="0" err="1"/>
              <a:t>ovarian</a:t>
            </a:r>
            <a:r>
              <a:rPr lang="de-AT" sz="1200" dirty="0"/>
              <a:t> </a:t>
            </a:r>
            <a:r>
              <a:rPr lang="de-AT" sz="1200" dirty="0" err="1"/>
              <a:t>torsion</a:t>
            </a:r>
            <a:r>
              <a:rPr lang="de-AT" sz="1200" dirty="0"/>
              <a:t>,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efforts</a:t>
            </a:r>
            <a:r>
              <a:rPr lang="de-AT" sz="1200" dirty="0"/>
              <a:t> in standard-</a:t>
            </a:r>
            <a:r>
              <a:rPr lang="de-AT" sz="1200" dirty="0" err="1"/>
              <a:t>ising</a:t>
            </a:r>
            <a:r>
              <a:rPr lang="de-AT" sz="1200" dirty="0"/>
              <a:t> </a:t>
            </a:r>
            <a:r>
              <a:rPr lang="de-AT" sz="1200" dirty="0" err="1"/>
              <a:t>pediatric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 </a:t>
            </a:r>
            <a:r>
              <a:rPr lang="de-AT" sz="1200" dirty="0" err="1"/>
              <a:t>terminology</a:t>
            </a:r>
            <a:r>
              <a:rPr lang="de-AT" sz="1200" dirty="0"/>
              <a:t>. Report on </a:t>
            </a:r>
            <a:r>
              <a:rPr lang="de-AT" sz="1200" dirty="0" err="1"/>
              <a:t>the</a:t>
            </a:r>
            <a:r>
              <a:rPr lang="de-AT" sz="1200" dirty="0"/>
              <a:t> mini-symposium at </a:t>
            </a:r>
            <a:r>
              <a:rPr lang="de-AT" sz="1200" dirty="0" err="1"/>
              <a:t>the</a:t>
            </a:r>
            <a:r>
              <a:rPr lang="de-AT" sz="1200" dirty="0"/>
              <a:t> ESPR </a:t>
            </a:r>
            <a:r>
              <a:rPr lang="de-AT" sz="1200" dirty="0" err="1"/>
              <a:t>meeting</a:t>
            </a:r>
            <a:r>
              <a:rPr lang="de-AT" sz="1200" dirty="0"/>
              <a:t> in Graz, June 2015.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, 47:1369-1380. 	</a:t>
            </a:r>
            <a:r>
              <a:rPr lang="de-AT" sz="1200" dirty="0" err="1"/>
              <a:t>doi</a:t>
            </a:r>
            <a:r>
              <a:rPr lang="de-AT" sz="1200" dirty="0"/>
              <a:t>: 10.1007/s00247-017-3837-6. </a:t>
            </a:r>
            <a:r>
              <a:rPr lang="de-AT" sz="1200" dirty="0" err="1"/>
              <a:t>Epub</a:t>
            </a:r>
            <a:r>
              <a:rPr lang="de-AT" sz="1200" dirty="0"/>
              <a:t> 2017 Aug 29.	</a:t>
            </a:r>
          </a:p>
          <a:p>
            <a:endParaRPr lang="de-AT" sz="1200" dirty="0"/>
          </a:p>
          <a:p>
            <a:r>
              <a:rPr lang="de-AT" sz="1200" dirty="0"/>
              <a:t>Damasio B, </a:t>
            </a:r>
            <a:r>
              <a:rPr lang="de-AT" sz="1200" dirty="0" err="1"/>
              <a:t>Ording</a:t>
            </a:r>
            <a:r>
              <a:rPr lang="de-AT" sz="1200" dirty="0"/>
              <a:t>-Mueller LS, </a:t>
            </a:r>
            <a:r>
              <a:rPr lang="de-AT" sz="1200" dirty="0" err="1"/>
              <a:t>Piaggio</a:t>
            </a:r>
            <a:r>
              <a:rPr lang="de-AT" sz="1200" dirty="0"/>
              <a:t> G, Marks St, Riccabona M (2017). Imaging in </a:t>
            </a:r>
            <a:r>
              <a:rPr lang="de-AT" sz="1200" dirty="0" err="1"/>
              <a:t>paediatric</a:t>
            </a:r>
            <a:r>
              <a:rPr lang="de-AT" sz="1200" dirty="0"/>
              <a:t> renal </a:t>
            </a:r>
            <a:r>
              <a:rPr lang="de-AT" sz="1200" dirty="0" err="1"/>
              <a:t>transplantation</a:t>
            </a:r>
            <a:r>
              <a:rPr lang="de-AT" sz="1200" dirty="0"/>
              <a:t>. </a:t>
            </a:r>
            <a:r>
              <a:rPr lang="de-AT" sz="1200" dirty="0" err="1"/>
              <a:t>Pediatr</a:t>
            </a:r>
            <a:r>
              <a:rPr lang="de-AT" sz="1200" dirty="0"/>
              <a:t> Transplantation 21 (3)  Doi:10.1111/petr.12885.  </a:t>
            </a:r>
            <a:r>
              <a:rPr lang="de-AT" sz="1200" dirty="0" err="1"/>
              <a:t>PubMed</a:t>
            </a:r>
            <a:r>
              <a:rPr lang="de-AT" sz="1200" dirty="0"/>
              <a:t> PMID: 28121050. </a:t>
            </a:r>
          </a:p>
          <a:p>
            <a:endParaRPr lang="de-AT" sz="1200" dirty="0"/>
          </a:p>
          <a:p>
            <a:r>
              <a:rPr lang="de-AT" sz="1200" dirty="0"/>
              <a:t>Riccabona M, Lobo ML, Augdal </a:t>
            </a:r>
            <a:r>
              <a:rPr lang="de-AT" sz="1200" dirty="0" err="1"/>
              <a:t>ThA</a:t>
            </a:r>
            <a:r>
              <a:rPr lang="de-AT" sz="1200" dirty="0"/>
              <a:t>, Avni  FE, </a:t>
            </a:r>
            <a:r>
              <a:rPr lang="de-AT" sz="1200" dirty="0" err="1"/>
              <a:t>Blickman</a:t>
            </a:r>
            <a:r>
              <a:rPr lang="de-AT" sz="1200" dirty="0"/>
              <a:t> J, Bruno C, Damasio MB, Darge K, Mentzel HJ, Napolitano M, </a:t>
            </a:r>
            <a:r>
              <a:rPr lang="de-AT" sz="1200" dirty="0" err="1"/>
              <a:t>Ntoulia</a:t>
            </a:r>
            <a:r>
              <a:rPr lang="de-AT" sz="1200" dirty="0"/>
              <a:t> A, Papadopoulou F, Petit </a:t>
            </a:r>
            <a:r>
              <a:rPr lang="de-AT" sz="1200" dirty="0" err="1"/>
              <a:t>Ph</a:t>
            </a:r>
            <a:r>
              <a:rPr lang="de-AT" sz="1200" dirty="0"/>
              <a:t>, </a:t>
            </a:r>
            <a:r>
              <a:rPr lang="de-AT" sz="1200" dirty="0" err="1"/>
              <a:t>Woźniak</a:t>
            </a:r>
            <a:r>
              <a:rPr lang="de-AT" sz="1200" dirty="0"/>
              <a:t> MM, </a:t>
            </a:r>
            <a:r>
              <a:rPr lang="de-AT" sz="1200" dirty="0" err="1"/>
              <a:t>Ording</a:t>
            </a:r>
            <a:r>
              <a:rPr lang="de-AT" sz="1200" dirty="0"/>
              <a:t>-Mueller LS  (2018). ESPR Abdominal (GU </a:t>
            </a:r>
            <a:r>
              <a:rPr lang="de-AT" sz="1200" dirty="0" err="1"/>
              <a:t>and</a:t>
            </a:r>
            <a:r>
              <a:rPr lang="de-AT" sz="1200" dirty="0"/>
              <a:t> GI) Imaging Task Force - Imaging </a:t>
            </a:r>
            <a:r>
              <a:rPr lang="de-AT" sz="1200" dirty="0" err="1"/>
              <a:t>Recommendations</a:t>
            </a:r>
            <a:r>
              <a:rPr lang="de-AT" sz="1200" dirty="0"/>
              <a:t>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Uroradiology</a:t>
            </a:r>
            <a:r>
              <a:rPr lang="de-AT" sz="1200" dirty="0"/>
              <a:t>, Part X: </a:t>
            </a:r>
            <a:r>
              <a:rPr lang="de-AT" sz="1200" dirty="0" err="1"/>
              <a:t>How</a:t>
            </a:r>
            <a:r>
              <a:rPr lang="de-AT" sz="1200" dirty="0"/>
              <a:t> </a:t>
            </a: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 err="1"/>
              <a:t>perform</a:t>
            </a:r>
            <a:r>
              <a:rPr lang="de-AT" sz="1200" dirty="0"/>
              <a:t> </a:t>
            </a:r>
            <a:r>
              <a:rPr lang="de-AT" sz="1200" dirty="0" err="1"/>
              <a:t>paediatric</a:t>
            </a:r>
            <a:r>
              <a:rPr lang="de-AT" sz="1200" dirty="0"/>
              <a:t> gastrointestinal </a:t>
            </a:r>
            <a:r>
              <a:rPr lang="de-AT" sz="1200" dirty="0" err="1"/>
              <a:t>ultrasonography</a:t>
            </a:r>
            <a:r>
              <a:rPr lang="de-AT" sz="1200" dirty="0"/>
              <a:t>, </a:t>
            </a:r>
            <a:r>
              <a:rPr lang="de-AT" sz="1200" dirty="0" err="1"/>
              <a:t>use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Gadolinium </a:t>
            </a:r>
            <a:r>
              <a:rPr lang="de-AT" sz="1200" dirty="0" err="1"/>
              <a:t>as</a:t>
            </a:r>
            <a:r>
              <a:rPr lang="de-AT" sz="1200" dirty="0"/>
              <a:t> a MRI </a:t>
            </a:r>
            <a:r>
              <a:rPr lang="de-AT" sz="1200" dirty="0" err="1"/>
              <a:t>contrast</a:t>
            </a:r>
            <a:r>
              <a:rPr lang="de-AT" sz="1200" dirty="0"/>
              <a:t> </a:t>
            </a:r>
            <a:r>
              <a:rPr lang="de-AT" sz="1200" dirty="0" err="1"/>
              <a:t>agent</a:t>
            </a:r>
            <a:r>
              <a:rPr lang="de-AT" sz="1200" dirty="0"/>
              <a:t> in </a:t>
            </a:r>
            <a:r>
              <a:rPr lang="de-AT" sz="1200" dirty="0" err="1"/>
              <a:t>children</a:t>
            </a:r>
            <a:r>
              <a:rPr lang="de-AT" sz="1200" dirty="0"/>
              <a:t>, follow-</a:t>
            </a:r>
            <a:r>
              <a:rPr lang="de-AT" sz="1200" dirty="0" err="1"/>
              <a:t>up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testicular</a:t>
            </a:r>
            <a:r>
              <a:rPr lang="de-AT" sz="1200" dirty="0"/>
              <a:t> </a:t>
            </a:r>
            <a:r>
              <a:rPr lang="de-AT" sz="1200" dirty="0" err="1"/>
              <a:t>microlithiasis</a:t>
            </a:r>
            <a:r>
              <a:rPr lang="de-AT" sz="1200" dirty="0"/>
              <a:t>, </a:t>
            </a:r>
            <a:r>
              <a:rPr lang="de-AT" sz="1200" dirty="0" err="1"/>
              <a:t>and</a:t>
            </a:r>
            <a:r>
              <a:rPr lang="de-AT" sz="1200" dirty="0"/>
              <a:t> update in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contrast-enhanced</a:t>
            </a:r>
            <a:r>
              <a:rPr lang="de-AT" sz="1200" dirty="0"/>
              <a:t> </a:t>
            </a:r>
            <a:r>
              <a:rPr lang="de-AT" sz="1200" dirty="0" err="1"/>
              <a:t>ultrasound</a:t>
            </a:r>
            <a:r>
              <a:rPr lang="de-AT" sz="1200" dirty="0"/>
              <a:t>. Report on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task</a:t>
            </a:r>
            <a:r>
              <a:rPr lang="de-AT" sz="1200" dirty="0"/>
              <a:t> </a:t>
            </a:r>
            <a:r>
              <a:rPr lang="de-AT" sz="1200" dirty="0" err="1"/>
              <a:t>force</a:t>
            </a:r>
            <a:r>
              <a:rPr lang="de-AT" sz="1200" dirty="0"/>
              <a:t> </a:t>
            </a:r>
            <a:r>
              <a:rPr lang="de-AT" sz="1200" dirty="0" err="1"/>
              <a:t>session</a:t>
            </a:r>
            <a:r>
              <a:rPr lang="de-AT" sz="1200" dirty="0"/>
              <a:t> at </a:t>
            </a:r>
            <a:r>
              <a:rPr lang="de-AT" sz="1200" dirty="0" err="1"/>
              <a:t>the</a:t>
            </a:r>
            <a:r>
              <a:rPr lang="de-AT" sz="1200" dirty="0"/>
              <a:t> ESPR </a:t>
            </a:r>
            <a:r>
              <a:rPr lang="de-AT" sz="1200" dirty="0" err="1"/>
              <a:t>meeting</a:t>
            </a:r>
            <a:r>
              <a:rPr lang="de-AT" sz="1200" dirty="0"/>
              <a:t> in Davos, June 2017. </a:t>
            </a:r>
            <a:r>
              <a:rPr lang="de-AT" sz="1200" dirty="0" err="1"/>
              <a:t>Pediat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48, 1528–1536	(e-pub Juni 2018)DOI: 10.1007/s00247-018-4147-3</a:t>
            </a:r>
          </a:p>
          <a:p>
            <a:endParaRPr lang="de-AT" sz="1200" dirty="0"/>
          </a:p>
          <a:p>
            <a:r>
              <a:rPr lang="de-AT" sz="1200" dirty="0" err="1"/>
              <a:t>Vivier</a:t>
            </a:r>
            <a:r>
              <a:rPr lang="de-AT" sz="1200" dirty="0"/>
              <a:t> PH,  Augdal TA, Avni FE, </a:t>
            </a:r>
            <a:r>
              <a:rPr lang="de-AT" sz="1200" dirty="0" err="1"/>
              <a:t>Baccheta</a:t>
            </a:r>
            <a:r>
              <a:rPr lang="de-AT" sz="1200" dirty="0"/>
              <a:t> J, Beetz R, </a:t>
            </a:r>
            <a:r>
              <a:rPr lang="de-AT" sz="1200" dirty="0" err="1"/>
              <a:t>Bjerre</a:t>
            </a:r>
            <a:r>
              <a:rPr lang="de-AT" sz="1200" dirty="0"/>
              <a:t> AK, </a:t>
            </a:r>
            <a:r>
              <a:rPr lang="de-AT" sz="1200" dirty="0" err="1"/>
              <a:t>Blickman</a:t>
            </a:r>
            <a:r>
              <a:rPr lang="de-AT" sz="1200" dirty="0"/>
              <a:t> J, </a:t>
            </a:r>
            <a:r>
              <a:rPr lang="de-AT" sz="1200" dirty="0" err="1"/>
              <a:t>Cochat</a:t>
            </a:r>
            <a:r>
              <a:rPr lang="de-AT" sz="1200" dirty="0"/>
              <a:t> P, </a:t>
            </a:r>
            <a:r>
              <a:rPr lang="de-AT" sz="1200" dirty="0" err="1"/>
              <a:t>Coppo</a:t>
            </a:r>
            <a:r>
              <a:rPr lang="de-AT" sz="1200" dirty="0"/>
              <a:t> R, Damasio B, Darge K, </a:t>
            </a:r>
            <a:r>
              <a:rPr lang="de-AT" sz="1200" dirty="0" err="1"/>
              <a:t>El-Ghoneimi</a:t>
            </a:r>
            <a:r>
              <a:rPr lang="de-AT" sz="1200" dirty="0"/>
              <a:t> A, </a:t>
            </a:r>
            <a:r>
              <a:rPr lang="de-AT" sz="1200" dirty="0" err="1"/>
              <a:t>Hoebeke</a:t>
            </a:r>
            <a:r>
              <a:rPr lang="de-AT" sz="1200" dirty="0"/>
              <a:t> P, </a:t>
            </a:r>
            <a:r>
              <a:rPr lang="de-AT" sz="1200" dirty="0" err="1"/>
              <a:t>Läckgren</a:t>
            </a:r>
            <a:r>
              <a:rPr lang="de-AT" sz="1200" dirty="0"/>
              <a:t> G, </a:t>
            </a:r>
            <a:r>
              <a:rPr lang="de-AT" sz="1200" dirty="0" err="1"/>
              <a:t>Leclair</a:t>
            </a:r>
            <a:r>
              <a:rPr lang="de-AT" sz="1200" dirty="0"/>
              <a:t> MD, Lobo ML, </a:t>
            </a:r>
            <a:r>
              <a:rPr lang="de-AT" sz="1200" dirty="0" err="1"/>
              <a:t>Manzo-ni</a:t>
            </a:r>
            <a:r>
              <a:rPr lang="de-AT" sz="1200" dirty="0"/>
              <a:t> G, Marks SD, </a:t>
            </a:r>
            <a:r>
              <a:rPr lang="de-AT" sz="1200" dirty="0" err="1"/>
              <a:t>Mattioli</a:t>
            </a:r>
            <a:r>
              <a:rPr lang="de-AT" sz="1200" dirty="0"/>
              <a:t> G, Mentzel HJ, </a:t>
            </a:r>
            <a:r>
              <a:rPr lang="de-AT" sz="1200" dirty="0" err="1"/>
              <a:t>Mouriquand</a:t>
            </a:r>
            <a:r>
              <a:rPr lang="de-AT" sz="1200" dirty="0"/>
              <a:t> P, </a:t>
            </a:r>
            <a:r>
              <a:rPr lang="de-AT" sz="1200" dirty="0" err="1"/>
              <a:t>Nevéus</a:t>
            </a:r>
            <a:r>
              <a:rPr lang="de-AT" sz="1200" dirty="0"/>
              <a:t>, T, </a:t>
            </a:r>
            <a:r>
              <a:rPr lang="de-AT" sz="1200" dirty="0" err="1"/>
              <a:t>Ntoulia</a:t>
            </a:r>
            <a:r>
              <a:rPr lang="de-AT" sz="1200" dirty="0"/>
              <a:t> A, </a:t>
            </a:r>
            <a:r>
              <a:rPr lang="de-AT" sz="1200" dirty="0" err="1"/>
              <a:t>Ording</a:t>
            </a:r>
            <a:r>
              <a:rPr lang="de-AT" sz="1200" dirty="0"/>
              <a:t>-Muller LS, Oswald J, Papadopoulou F, </a:t>
            </a:r>
            <a:r>
              <a:rPr lang="de-AT" sz="1200" dirty="0" err="1"/>
              <a:t>Porcellini</a:t>
            </a:r>
            <a:r>
              <a:rPr lang="de-AT" sz="1200" dirty="0"/>
              <a:t> G, Ring E, Rösch W, </a:t>
            </a:r>
            <a:r>
              <a:rPr lang="de-AT" sz="1200" dirty="0" err="1"/>
              <a:t>TeixeiraAF</a:t>
            </a:r>
            <a:r>
              <a:rPr lang="de-AT" sz="1200" dirty="0"/>
              <a:t>, Riccabona M. (2017/2018) </a:t>
            </a:r>
            <a:r>
              <a:rPr lang="de-AT" sz="1200" dirty="0" err="1"/>
              <a:t>Standardization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pediatric</a:t>
            </a:r>
            <a:r>
              <a:rPr lang="de-AT" sz="1200" dirty="0"/>
              <a:t> </a:t>
            </a:r>
            <a:r>
              <a:rPr lang="de-AT" sz="1200" dirty="0" err="1"/>
              <a:t>uroradiological</a:t>
            </a:r>
            <a:r>
              <a:rPr lang="de-AT" sz="1200" dirty="0"/>
              <a:t> </a:t>
            </a:r>
            <a:r>
              <a:rPr lang="de-AT" sz="1200" dirty="0" err="1"/>
              <a:t>terms</a:t>
            </a:r>
            <a:r>
              <a:rPr lang="de-AT" sz="1200" dirty="0"/>
              <a:t>: a </a:t>
            </a:r>
            <a:r>
              <a:rPr lang="de-AT" sz="1200" dirty="0" err="1"/>
              <a:t>multidisciplinary</a:t>
            </a:r>
            <a:r>
              <a:rPr lang="de-AT" sz="1200" dirty="0"/>
              <a:t> European </a:t>
            </a:r>
            <a:r>
              <a:rPr lang="de-AT" sz="1200" dirty="0" err="1"/>
              <a:t>the-saurus</a:t>
            </a:r>
            <a:r>
              <a:rPr lang="de-AT" sz="1200" dirty="0"/>
              <a:t>. J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Urol</a:t>
            </a:r>
            <a:r>
              <a:rPr lang="de-AT" sz="1200" dirty="0"/>
              <a:t> 2017; 13:641-650 , </a:t>
            </a:r>
            <a:r>
              <a:rPr lang="de-AT" sz="1200" dirty="0" err="1"/>
              <a:t>doi</a:t>
            </a:r>
            <a:r>
              <a:rPr lang="de-AT" sz="1200" dirty="0"/>
              <a:t>: 10.1016/j.jpurol.2017.05.026  und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2018; 48:291-303 	</a:t>
            </a:r>
            <a:r>
              <a:rPr lang="de-AT" sz="1200" dirty="0" err="1"/>
              <a:t>doi</a:t>
            </a:r>
            <a:r>
              <a:rPr lang="de-AT" sz="1200" dirty="0"/>
              <a:t>: 10.1007/s00247-017-4006-7</a:t>
            </a:r>
          </a:p>
          <a:p>
            <a:endParaRPr lang="de-AT" sz="1200" dirty="0"/>
          </a:p>
          <a:p>
            <a:r>
              <a:rPr lang="de-AT" sz="1200" dirty="0"/>
              <a:t>Watson T, Petit </a:t>
            </a:r>
            <a:r>
              <a:rPr lang="de-AT" sz="1200" dirty="0" err="1"/>
              <a:t>Ph</a:t>
            </a:r>
            <a:r>
              <a:rPr lang="de-AT" sz="1200" dirty="0"/>
              <a:t>, Augdal TA, Avni EF, Bruno C, Damasio M.B, Darge K, </a:t>
            </a:r>
            <a:r>
              <a:rPr lang="de-AT" sz="1200" dirty="0" err="1"/>
              <a:t>Kjucevsek</a:t>
            </a:r>
            <a:r>
              <a:rPr lang="de-AT" sz="1200" dirty="0"/>
              <a:t> D, Fran-</a:t>
            </a:r>
            <a:r>
              <a:rPr lang="de-AT" sz="1200" dirty="0" err="1"/>
              <a:t>chi</a:t>
            </a:r>
            <a:r>
              <a:rPr lang="de-AT" sz="1200" dirty="0"/>
              <a:t>-Abella St, </a:t>
            </a:r>
            <a:r>
              <a:rPr lang="de-AT" sz="1200" dirty="0" err="1"/>
              <a:t>Ibe</a:t>
            </a:r>
            <a:r>
              <a:rPr lang="de-AT" sz="1200" dirty="0"/>
              <a:t> D, </a:t>
            </a:r>
            <a:r>
              <a:rPr lang="de-AT" sz="1200" dirty="0" err="1"/>
              <a:t>Littooij</a:t>
            </a:r>
            <a:r>
              <a:rPr lang="de-AT" sz="1200" dirty="0"/>
              <a:t> A, Lobo ML, Mentzel JH, Napolitano M, </a:t>
            </a:r>
            <a:r>
              <a:rPr lang="de-AT" sz="1200" dirty="0" err="1"/>
              <a:t>Ntoulia</a:t>
            </a:r>
            <a:r>
              <a:rPr lang="de-AT" sz="1200" dirty="0"/>
              <a:t> A, Riccabona M, Stafrace S, </a:t>
            </a:r>
            <a:r>
              <a:rPr lang="de-AT" sz="1200" dirty="0" err="1"/>
              <a:t>Wozniak</a:t>
            </a:r>
            <a:r>
              <a:rPr lang="de-AT" sz="1200" dirty="0"/>
              <a:t> M, </a:t>
            </a:r>
            <a:r>
              <a:rPr lang="de-AT" sz="1200" dirty="0" err="1"/>
              <a:t>Ording</a:t>
            </a:r>
            <a:r>
              <a:rPr lang="de-AT" sz="1200" dirty="0"/>
              <a:t> Müller LS (2019). European Society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Radiology</a:t>
            </a:r>
            <a:r>
              <a:rPr lang="de-AT" sz="1200" dirty="0"/>
              <a:t> Ab-</a:t>
            </a:r>
            <a:r>
              <a:rPr lang="de-AT" sz="1200" dirty="0" err="1"/>
              <a:t>dominal</a:t>
            </a:r>
            <a:r>
              <a:rPr lang="de-AT" sz="1200" dirty="0"/>
              <a:t> Imaging Task Force: Statement on Imaging in </a:t>
            </a:r>
            <a:r>
              <a:rPr lang="de-AT" sz="1200" dirty="0" err="1"/>
              <a:t>Very</a:t>
            </a:r>
            <a:r>
              <a:rPr lang="de-AT" sz="1200" dirty="0"/>
              <a:t> Early-</a:t>
            </a:r>
            <a:r>
              <a:rPr lang="de-AT" sz="1200" dirty="0" err="1"/>
              <a:t>onset</a:t>
            </a:r>
            <a:r>
              <a:rPr lang="de-AT" sz="1200" dirty="0"/>
              <a:t> </a:t>
            </a:r>
            <a:r>
              <a:rPr lang="de-AT" sz="1200" dirty="0" err="1"/>
              <a:t>Inflammatory</a:t>
            </a:r>
            <a:r>
              <a:rPr lang="de-AT" sz="1200" dirty="0"/>
              <a:t> </a:t>
            </a:r>
            <a:r>
              <a:rPr lang="de-AT" sz="1200" dirty="0" err="1"/>
              <a:t>Bowel</a:t>
            </a:r>
            <a:r>
              <a:rPr lang="de-AT" sz="1200" dirty="0"/>
              <a:t> Dis-</a:t>
            </a:r>
            <a:r>
              <a:rPr lang="de-AT" sz="1200" dirty="0" err="1"/>
              <a:t>ease</a:t>
            </a:r>
            <a:r>
              <a:rPr lang="de-AT" sz="1200" dirty="0"/>
              <a:t>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49 (6):841–848; 		https://doi.org/10.1007/s00247-019-04421-5</a:t>
            </a:r>
          </a:p>
          <a:p>
            <a:endParaRPr lang="de-AT" sz="1200" dirty="0"/>
          </a:p>
          <a:p>
            <a:r>
              <a:rPr lang="de-AT" sz="1200" dirty="0"/>
              <a:t>Avni FE, </a:t>
            </a:r>
            <a:r>
              <a:rPr lang="de-AT" sz="1200" dirty="0" err="1"/>
              <a:t>Lerisson</a:t>
            </a:r>
            <a:r>
              <a:rPr lang="de-AT" sz="1200" dirty="0"/>
              <a:t> H, Lobo ML, </a:t>
            </a:r>
            <a:r>
              <a:rPr lang="de-AT" sz="1200" dirty="0" err="1"/>
              <a:t>Cartigny</a:t>
            </a:r>
            <a:r>
              <a:rPr lang="de-AT" sz="1200" dirty="0"/>
              <a:t> M, Napolitano M, Menzel HJ, Riccabona M, </a:t>
            </a:r>
            <a:r>
              <a:rPr lang="de-AT" sz="1200" dirty="0" err="1"/>
              <a:t>Wozniak</a:t>
            </a:r>
            <a:r>
              <a:rPr lang="de-AT" sz="1200" dirty="0"/>
              <a:t> M, </a:t>
            </a:r>
            <a:r>
              <a:rPr lang="de-AT" sz="1200" dirty="0" err="1"/>
              <a:t>Kljucevsek</a:t>
            </a:r>
            <a:r>
              <a:rPr lang="de-AT" sz="1200" dirty="0"/>
              <a:t> D, Augdal TA, Bruno C, </a:t>
            </a:r>
            <a:r>
              <a:rPr lang="de-AT" sz="1200" dirty="0" err="1"/>
              <a:t>IbeD</a:t>
            </a:r>
            <a:r>
              <a:rPr lang="de-AT" sz="1200" dirty="0"/>
              <a:t>, Darge D, </a:t>
            </a:r>
            <a:r>
              <a:rPr lang="de-AT" sz="1200" dirty="0" err="1"/>
              <a:t>StafraceS</a:t>
            </a:r>
            <a:r>
              <a:rPr lang="de-AT" sz="1200" dirty="0"/>
              <a:t>, </a:t>
            </a:r>
            <a:r>
              <a:rPr lang="de-AT" sz="1200" dirty="0" err="1"/>
              <a:t>Ph</a:t>
            </a:r>
            <a:r>
              <a:rPr lang="de-AT" sz="1200" dirty="0"/>
              <a:t>, </a:t>
            </a:r>
            <a:r>
              <a:rPr lang="de-AT" sz="1200" dirty="0" err="1"/>
              <a:t>Ording</a:t>
            </a:r>
            <a:r>
              <a:rPr lang="de-AT" sz="1200" dirty="0"/>
              <a:t> Muller LS (2019). </a:t>
            </a:r>
            <a:r>
              <a:rPr lang="de-AT" sz="1200" dirty="0" err="1"/>
              <a:t>Disorders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sex</a:t>
            </a:r>
            <a:r>
              <a:rPr lang="de-AT" sz="1200" dirty="0"/>
              <a:t> </a:t>
            </a:r>
            <a:r>
              <a:rPr lang="de-AT" sz="1200" dirty="0" err="1"/>
              <a:t>development</a:t>
            </a:r>
            <a:r>
              <a:rPr lang="de-AT" sz="1200" dirty="0"/>
              <a:t> in </a:t>
            </a:r>
            <a:r>
              <a:rPr lang="de-AT" sz="1200" dirty="0" err="1"/>
              <a:t>neonates</a:t>
            </a:r>
            <a:r>
              <a:rPr lang="de-AT" sz="1200" dirty="0"/>
              <a:t>: </a:t>
            </a:r>
            <a:r>
              <a:rPr lang="de-AT" sz="1200" dirty="0" err="1"/>
              <a:t>plea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a </a:t>
            </a:r>
            <a:r>
              <a:rPr lang="de-AT" sz="1200" dirty="0" err="1"/>
              <a:t>standardized</a:t>
            </a:r>
            <a:r>
              <a:rPr lang="de-AT" sz="1200" dirty="0"/>
              <a:t> </a:t>
            </a:r>
            <a:r>
              <a:rPr lang="de-AT" sz="1200" dirty="0" err="1"/>
              <a:t>imaging</a:t>
            </a:r>
            <a:r>
              <a:rPr lang="de-AT" sz="1200" dirty="0"/>
              <a:t> </a:t>
            </a:r>
            <a:r>
              <a:rPr lang="de-AT" sz="1200" dirty="0" err="1"/>
              <a:t>approach</a:t>
            </a:r>
            <a:r>
              <a:rPr lang="de-AT" sz="1200" dirty="0"/>
              <a:t>: </a:t>
            </a:r>
            <a:r>
              <a:rPr lang="de-AT" sz="1200" dirty="0" err="1"/>
              <a:t>plea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a </a:t>
            </a:r>
            <a:r>
              <a:rPr lang="de-AT" sz="1200" dirty="0" err="1"/>
              <a:t>standardized</a:t>
            </a:r>
            <a:r>
              <a:rPr lang="de-AT" sz="1200" dirty="0"/>
              <a:t> </a:t>
            </a:r>
            <a:r>
              <a:rPr lang="de-AT" sz="1200" dirty="0" err="1"/>
              <a:t>imaging</a:t>
            </a:r>
            <a:r>
              <a:rPr lang="de-AT" sz="1200" dirty="0"/>
              <a:t> </a:t>
            </a:r>
            <a:r>
              <a:rPr lang="de-AT" sz="1200" dirty="0" err="1"/>
              <a:t>approach</a:t>
            </a:r>
            <a:r>
              <a:rPr lang="de-AT" sz="1200" dirty="0"/>
              <a:t>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49:1240-1247; 	</a:t>
            </a:r>
            <a:r>
              <a:rPr lang="de-AT" sz="1200" dirty="0" err="1"/>
              <a:t>doi</a:t>
            </a:r>
            <a:r>
              <a:rPr lang="de-AT" sz="1200" dirty="0"/>
              <a:t>: 10.1007/s00247-019-04414-4</a:t>
            </a:r>
          </a:p>
        </p:txBody>
      </p:sp>
    </p:spTree>
    <p:extLst>
      <p:ext uri="{BB962C8B-B14F-4D97-AF65-F5344CB8AC3E}">
        <p14:creationId xmlns:p14="http://schemas.microsoft.com/office/powerpoint/2010/main" val="2220637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5614" y="90100"/>
            <a:ext cx="97082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Damasio MB, </a:t>
            </a:r>
            <a:r>
              <a:rPr lang="de-AT" sz="1200" dirty="0" err="1"/>
              <a:t>Ording</a:t>
            </a:r>
            <a:r>
              <a:rPr lang="de-AT" sz="1200" dirty="0"/>
              <a:t> Müller LS, Augdal TA, Avni FE, Basso L, Bruno C, </a:t>
            </a:r>
            <a:r>
              <a:rPr lang="de-AT" sz="1200" dirty="0" err="1"/>
              <a:t>Ključevšek</a:t>
            </a:r>
            <a:r>
              <a:rPr lang="de-AT" sz="1200" dirty="0"/>
              <a:t> D, </a:t>
            </a:r>
            <a:r>
              <a:rPr lang="de-AT" sz="1200" dirty="0" err="1"/>
              <a:t>Littooij</a:t>
            </a:r>
            <a:r>
              <a:rPr lang="de-AT" sz="1200" dirty="0"/>
              <a:t> AS, </a:t>
            </a:r>
            <a:r>
              <a:rPr lang="de-AT" sz="1200" dirty="0" err="1"/>
              <a:t>Franchi</a:t>
            </a:r>
            <a:r>
              <a:rPr lang="de-AT" sz="1200" dirty="0"/>
              <a:t>-Abella S, Lobo LM, Mentzel HJ, Napolitano M, </a:t>
            </a:r>
            <a:r>
              <a:rPr lang="de-AT" sz="1200" dirty="0" err="1"/>
              <a:t>Ntoulia</a:t>
            </a:r>
            <a:r>
              <a:rPr lang="de-AT" sz="1200" dirty="0"/>
              <a:t> A, Riccabona M, Stafrace S, </a:t>
            </a:r>
            <a:r>
              <a:rPr lang="de-AT" sz="1200" dirty="0" err="1"/>
              <a:t>Woźniak</a:t>
            </a:r>
            <a:r>
              <a:rPr lang="de-AT" sz="1200" dirty="0"/>
              <a:t> MMM, Petit P. (2019/20)European Society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Paediatric</a:t>
            </a:r>
            <a:r>
              <a:rPr lang="de-AT" sz="1200" dirty="0"/>
              <a:t> </a:t>
            </a:r>
            <a:r>
              <a:rPr lang="de-AT" sz="1200" dirty="0" err="1"/>
              <a:t>Radiology</a:t>
            </a:r>
            <a:r>
              <a:rPr lang="de-AT" sz="1200" dirty="0"/>
              <a:t> abdominal </a:t>
            </a:r>
            <a:r>
              <a:rPr lang="de-AT" sz="1200" dirty="0" err="1"/>
              <a:t>imaging</a:t>
            </a:r>
            <a:r>
              <a:rPr lang="de-AT" sz="1200" dirty="0"/>
              <a:t> </a:t>
            </a:r>
            <a:r>
              <a:rPr lang="de-AT" sz="1200" dirty="0" err="1"/>
              <a:t>task</a:t>
            </a:r>
            <a:r>
              <a:rPr lang="de-AT" sz="1200" dirty="0"/>
              <a:t> </a:t>
            </a:r>
            <a:r>
              <a:rPr lang="de-AT" sz="1200" dirty="0" err="1"/>
              <a:t>force</a:t>
            </a:r>
            <a:r>
              <a:rPr lang="de-AT" sz="1200" dirty="0"/>
              <a:t>: </a:t>
            </a:r>
            <a:r>
              <a:rPr lang="de-AT" sz="1200" dirty="0" err="1"/>
              <a:t>recommendations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</a:t>
            </a:r>
            <a:r>
              <a:rPr lang="de-AT" sz="1200" dirty="0" err="1"/>
              <a:t>contrast-enhanced</a:t>
            </a:r>
            <a:r>
              <a:rPr lang="de-AT" sz="1200" dirty="0"/>
              <a:t> </a:t>
            </a:r>
            <a:r>
              <a:rPr lang="de-AT" sz="1200" dirty="0" err="1"/>
              <a:t>ultrasound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diffusion-weighted</a:t>
            </a:r>
            <a:r>
              <a:rPr lang="de-AT" sz="1200" dirty="0"/>
              <a:t> </a:t>
            </a:r>
            <a:r>
              <a:rPr lang="de-AT" sz="1200" dirty="0" err="1"/>
              <a:t>imaging</a:t>
            </a:r>
            <a:r>
              <a:rPr lang="de-AT" sz="1200" dirty="0"/>
              <a:t> in </a:t>
            </a:r>
            <a:r>
              <a:rPr lang="de-AT" sz="1200" dirty="0" err="1"/>
              <a:t>focal</a:t>
            </a:r>
            <a:r>
              <a:rPr lang="de-AT" sz="1200" dirty="0"/>
              <a:t> renal </a:t>
            </a:r>
            <a:r>
              <a:rPr lang="de-AT" sz="1200" dirty="0" err="1"/>
              <a:t>lesions</a:t>
            </a:r>
            <a:r>
              <a:rPr lang="de-AT" sz="1200" dirty="0"/>
              <a:t> in </a:t>
            </a:r>
            <a:r>
              <a:rPr lang="de-AT" sz="1200" dirty="0" err="1"/>
              <a:t>children</a:t>
            </a:r>
            <a:r>
              <a:rPr lang="de-AT" sz="1200" dirty="0"/>
              <a:t>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. 2020; 50:297-304. </a:t>
            </a:r>
            <a:r>
              <a:rPr lang="de-AT" sz="1200" dirty="0" err="1"/>
              <a:t>doi</a:t>
            </a:r>
            <a:r>
              <a:rPr lang="de-AT" sz="1200" dirty="0"/>
              <a:t>: 10.1007/s00247-019-04552-9. 	</a:t>
            </a:r>
            <a:r>
              <a:rPr lang="de-AT" sz="1200" dirty="0" err="1"/>
              <a:t>Epub</a:t>
            </a:r>
            <a:r>
              <a:rPr lang="de-AT" sz="1200" dirty="0"/>
              <a:t> 2019 Nov 27. </a:t>
            </a:r>
            <a:r>
              <a:rPr lang="de-AT" sz="1200" dirty="0" err="1"/>
              <a:t>PubMed</a:t>
            </a:r>
            <a:r>
              <a:rPr lang="de-AT" sz="1200" dirty="0"/>
              <a:t> PMID: 31776600. </a:t>
            </a:r>
          </a:p>
          <a:p>
            <a:endParaRPr lang="de-AT" sz="1200" dirty="0"/>
          </a:p>
          <a:p>
            <a:r>
              <a:rPr lang="de-AT" sz="1200" dirty="0" err="1"/>
              <a:t>Kjucevsek</a:t>
            </a:r>
            <a:r>
              <a:rPr lang="de-AT" sz="1200" dirty="0"/>
              <a:t> D, Riccabona M, Petit </a:t>
            </a:r>
            <a:r>
              <a:rPr lang="de-AT" sz="1200" dirty="0" err="1"/>
              <a:t>Ph</a:t>
            </a:r>
            <a:r>
              <a:rPr lang="de-AT" sz="1200" dirty="0"/>
              <a:t>, Avni EF, Bruno C, Damasio M.B, Darge K,  </a:t>
            </a:r>
            <a:r>
              <a:rPr lang="de-AT" sz="1200" dirty="0" err="1"/>
              <a:t>Littooij</a:t>
            </a:r>
            <a:r>
              <a:rPr lang="de-AT" sz="1200" dirty="0"/>
              <a:t> A, Lobo ML, Mentzel JH, Napolitano M, </a:t>
            </a:r>
            <a:r>
              <a:rPr lang="de-AT" sz="1200" dirty="0" err="1"/>
              <a:t>Wozniak</a:t>
            </a:r>
            <a:r>
              <a:rPr lang="de-AT" sz="1200" dirty="0"/>
              <a:t> M, </a:t>
            </a:r>
            <a:r>
              <a:rPr lang="de-AT" sz="1200" dirty="0" err="1"/>
              <a:t>Ording</a:t>
            </a:r>
            <a:r>
              <a:rPr lang="de-AT" sz="1200" dirty="0"/>
              <a:t> Müller LS  (2020).  </a:t>
            </a:r>
            <a:r>
              <a:rPr lang="de-AT" sz="1200" dirty="0" err="1"/>
              <a:t>Intracavitary</a:t>
            </a:r>
            <a:r>
              <a:rPr lang="de-AT" sz="1200" dirty="0"/>
              <a:t> </a:t>
            </a:r>
            <a:r>
              <a:rPr lang="de-AT" sz="1200" dirty="0" err="1"/>
              <a:t>contrast-enhanced</a:t>
            </a:r>
            <a:r>
              <a:rPr lang="de-AT" sz="1200" dirty="0"/>
              <a:t> Ultrasound in </a:t>
            </a:r>
            <a:r>
              <a:rPr lang="de-AT" sz="1200" dirty="0" err="1"/>
              <a:t>children</a:t>
            </a:r>
            <a:r>
              <a:rPr lang="de-AT" sz="1200" dirty="0"/>
              <a:t>: A </a:t>
            </a:r>
            <a:r>
              <a:rPr lang="de-AT" sz="1200" dirty="0" err="1"/>
              <a:t>review</a:t>
            </a:r>
            <a:r>
              <a:rPr lang="de-AT" sz="1200" dirty="0"/>
              <a:t>, </a:t>
            </a:r>
            <a:r>
              <a:rPr lang="de-AT" sz="1200" dirty="0" err="1"/>
              <a:t>with</a:t>
            </a:r>
            <a:r>
              <a:rPr lang="de-AT" sz="1200" dirty="0"/>
              <a:t> </a:t>
            </a:r>
            <a:r>
              <a:rPr lang="de-AT" sz="1200" dirty="0" err="1"/>
              <a:t>clinical</a:t>
            </a:r>
            <a:r>
              <a:rPr lang="de-AT" sz="1200" dirty="0"/>
              <a:t> </a:t>
            </a:r>
            <a:r>
              <a:rPr lang="de-AT" sz="1200" dirty="0" err="1"/>
              <a:t>applications</a:t>
            </a:r>
            <a:r>
              <a:rPr lang="de-AT" sz="1200" dirty="0"/>
              <a:t>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procedural</a:t>
            </a:r>
            <a:r>
              <a:rPr lang="de-AT" sz="1200" dirty="0"/>
              <a:t> </a:t>
            </a:r>
            <a:r>
              <a:rPr lang="de-AT" sz="1200" dirty="0" err="1"/>
              <a:t>recommendations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ESPR Abdominal Task Force Group.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r>
              <a:rPr lang="de-AT" sz="1200" dirty="0"/>
              <a:t> 50.  	E-</a:t>
            </a:r>
            <a:r>
              <a:rPr lang="de-AT" sz="1200" dirty="0" err="1"/>
              <a:t>published</a:t>
            </a:r>
            <a:r>
              <a:rPr lang="de-AT" sz="1200" dirty="0"/>
              <a:t> Febr. 2020; doi.org/10.1007/s00247-019-04611-1</a:t>
            </a:r>
          </a:p>
          <a:p>
            <a:endParaRPr lang="de-AT" sz="1200" dirty="0"/>
          </a:p>
          <a:p>
            <a:r>
              <a:rPr lang="de-AT" sz="1200" dirty="0"/>
              <a:t>Napolitano M, </a:t>
            </a:r>
            <a:r>
              <a:rPr lang="de-AT" sz="1200" dirty="0" err="1"/>
              <a:t>Franchi</a:t>
            </a:r>
            <a:r>
              <a:rPr lang="de-AT" sz="1200" dirty="0"/>
              <a:t>-Abella S, Damasio BM, Augdal TA, Avni FE, Bruno C, Darge K, </a:t>
            </a:r>
            <a:r>
              <a:rPr lang="de-AT" sz="1200" dirty="0" err="1"/>
              <a:t>Ključevšek</a:t>
            </a:r>
            <a:r>
              <a:rPr lang="de-AT" sz="1200" dirty="0"/>
              <a:t> D, </a:t>
            </a:r>
            <a:r>
              <a:rPr lang="de-AT" sz="1200" dirty="0" err="1"/>
              <a:t>Littooij</a:t>
            </a:r>
            <a:r>
              <a:rPr lang="de-AT" sz="1200" dirty="0"/>
              <a:t> AS, Lobo ML, Mentzel HJ,  </a:t>
            </a:r>
            <a:r>
              <a:rPr lang="de-AT" sz="1200" dirty="0" err="1"/>
              <a:t>Ntoulia</a:t>
            </a:r>
            <a:r>
              <a:rPr lang="de-AT" sz="1200" dirty="0"/>
              <a:t> A, Riccabona M, Stafrace S, </a:t>
            </a:r>
            <a:r>
              <a:rPr lang="de-AT" sz="1200" dirty="0" err="1"/>
              <a:t>Toso</a:t>
            </a:r>
            <a:r>
              <a:rPr lang="de-AT" sz="1200" dirty="0"/>
              <a:t> S, </a:t>
            </a:r>
            <a:r>
              <a:rPr lang="de-AT" sz="1200" dirty="0" err="1"/>
              <a:t>Woźniak</a:t>
            </a:r>
            <a:r>
              <a:rPr lang="de-AT" sz="1200" dirty="0"/>
              <a:t> MM, </a:t>
            </a:r>
            <a:r>
              <a:rPr lang="de-AT" sz="1200" dirty="0" err="1"/>
              <a:t>DiLeo</a:t>
            </a:r>
            <a:r>
              <a:rPr lang="de-AT" sz="1200" dirty="0"/>
              <a:t> G,  </a:t>
            </a:r>
            <a:r>
              <a:rPr lang="de-AT" sz="1200" dirty="0" err="1"/>
              <a:t>Sardanelli</a:t>
            </a:r>
            <a:r>
              <a:rPr lang="de-AT" sz="1200" dirty="0"/>
              <a:t> F, </a:t>
            </a:r>
            <a:r>
              <a:rPr lang="de-AT" sz="1200" dirty="0" err="1"/>
              <a:t>Ording</a:t>
            </a:r>
            <a:r>
              <a:rPr lang="de-AT" sz="1200" dirty="0"/>
              <a:t> Müller LS, Petit P (2020). </a:t>
            </a:r>
            <a:r>
              <a:rPr lang="de-AT" sz="1200" dirty="0" err="1"/>
              <a:t>Practical</a:t>
            </a:r>
            <a:r>
              <a:rPr lang="de-AT" sz="1200" dirty="0"/>
              <a:t> </a:t>
            </a:r>
            <a:r>
              <a:rPr lang="de-AT" sz="1200" dirty="0" err="1"/>
              <a:t>approach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diagnosis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biliary</a:t>
            </a:r>
            <a:r>
              <a:rPr lang="de-AT" sz="1200" dirty="0"/>
              <a:t> </a:t>
            </a:r>
            <a:r>
              <a:rPr lang="de-AT" sz="1200" dirty="0" err="1"/>
              <a:t>atresia</a:t>
            </a:r>
            <a:r>
              <a:rPr lang="de-AT" sz="1200" dirty="0"/>
              <a:t> on </a:t>
            </a:r>
            <a:r>
              <a:rPr lang="de-AT" sz="1200" dirty="0" err="1"/>
              <a:t>imaging</a:t>
            </a:r>
            <a:r>
              <a:rPr lang="de-AT" sz="1200" dirty="0"/>
              <a:t>: an </a:t>
            </a:r>
            <a:r>
              <a:rPr lang="de-AT" sz="1200" dirty="0" err="1"/>
              <a:t>up</a:t>
            </a:r>
            <a:r>
              <a:rPr lang="de-AT" sz="1200" dirty="0"/>
              <a:t>-date </a:t>
            </a:r>
            <a:r>
              <a:rPr lang="de-AT" sz="1200" dirty="0" err="1"/>
              <a:t>and</a:t>
            </a:r>
            <a:r>
              <a:rPr lang="de-AT" sz="1200" dirty="0"/>
              <a:t> </a:t>
            </a:r>
            <a:r>
              <a:rPr lang="de-AT" sz="1200" dirty="0" err="1"/>
              <a:t>guidelines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ESPR.  Part 1: </a:t>
            </a:r>
            <a:r>
              <a:rPr lang="de-AT" sz="1200" dirty="0" err="1"/>
              <a:t>Prenatal</a:t>
            </a:r>
            <a:r>
              <a:rPr lang="de-AT" sz="1200" dirty="0"/>
              <a:t> US </a:t>
            </a:r>
            <a:r>
              <a:rPr lang="de-AT" sz="1200" dirty="0" err="1"/>
              <a:t>and</a:t>
            </a:r>
            <a:r>
              <a:rPr lang="de-AT" sz="1200" dirty="0"/>
              <a:t> MRI </a:t>
            </a:r>
            <a:r>
              <a:rPr lang="de-AT" sz="1200" dirty="0" err="1"/>
              <a:t>and</a:t>
            </a:r>
            <a:r>
              <a:rPr lang="de-AT" sz="1200" dirty="0"/>
              <a:t> postnatal US </a:t>
            </a:r>
            <a:r>
              <a:rPr lang="de-AT" sz="1200" dirty="0" err="1"/>
              <a:t>diagnosis</a:t>
            </a:r>
            <a:r>
              <a:rPr lang="de-AT" sz="1200" dirty="0"/>
              <a:t>. </a:t>
            </a:r>
            <a:r>
              <a:rPr lang="de-AT" sz="1200" dirty="0" err="1"/>
              <a:t>Pediatr</a:t>
            </a:r>
            <a:r>
              <a:rPr lang="de-AT" sz="1200" dirty="0"/>
              <a:t> </a:t>
            </a:r>
            <a:r>
              <a:rPr lang="de-AT" sz="1200" dirty="0" err="1"/>
              <a:t>Radiol</a:t>
            </a:r>
            <a:endParaRPr lang="de-AT" sz="1200" dirty="0"/>
          </a:p>
          <a:p>
            <a:endParaRPr lang="de-AT" sz="1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90100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ew York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en-GB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52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709" y="247561"/>
            <a:ext cx="9509760" cy="928096"/>
          </a:xfrm>
        </p:spPr>
        <p:txBody>
          <a:bodyPr>
            <a:normAutofit/>
          </a:bodyPr>
          <a:lstStyle/>
          <a:p>
            <a:r>
              <a:rPr lang="en-GB" sz="3200" dirty="0"/>
              <a:t>Other </a:t>
            </a:r>
            <a:r>
              <a:rPr lang="en-GB" sz="3100" dirty="0"/>
              <a:t>(</a:t>
            </a:r>
            <a:r>
              <a:rPr lang="en-GB" sz="2400" dirty="0"/>
              <a:t>consensus</a:t>
            </a:r>
            <a:r>
              <a:rPr lang="en-GB" sz="3100" dirty="0"/>
              <a:t>) </a:t>
            </a:r>
            <a:r>
              <a:rPr lang="en-GB" sz="3200" dirty="0"/>
              <a:t>statements from/with TF involvement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" y="1187721"/>
            <a:ext cx="9509760" cy="6899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Imaging cystic kidney disease:   </a:t>
            </a:r>
            <a:r>
              <a:rPr lang="en-US" sz="1600" i="1" dirty="0">
                <a:solidFill>
                  <a:srgbClr val="131413"/>
                </a:solidFill>
              </a:rPr>
              <a:t>Imaging of kidney cysts and cystic kidney diseases in children. An International Working Group consensus statement. </a:t>
            </a:r>
            <a:r>
              <a:rPr lang="de-AT" sz="1200" dirty="0" err="1">
                <a:solidFill>
                  <a:srgbClr val="131413"/>
                </a:solidFill>
              </a:rPr>
              <a:t>Radiology</a:t>
            </a:r>
            <a:r>
              <a:rPr lang="de-AT" sz="1200" dirty="0">
                <a:solidFill>
                  <a:srgbClr val="131413"/>
                </a:solidFill>
              </a:rPr>
              <a:t> 2019; 290:769–782</a:t>
            </a:r>
            <a:endParaRPr lang="en-GB" sz="1200" dirty="0">
              <a:solidFill>
                <a:srgbClr val="131413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7709" y="3040469"/>
            <a:ext cx="939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Imaging for testicular microlithiasis: </a:t>
            </a:r>
            <a:r>
              <a:rPr lang="en-GB" sz="1600" dirty="0"/>
              <a:t>“ … </a:t>
            </a:r>
            <a:r>
              <a:rPr lang="en-US" sz="1600" b="0" i="1" u="none" strike="noStrike" baseline="0" dirty="0">
                <a:solidFill>
                  <a:srgbClr val="131413"/>
                </a:solidFill>
              </a:rPr>
              <a:t>For follow-up of children with testicular microlithiasis, we</a:t>
            </a:r>
          </a:p>
          <a:p>
            <a:pPr algn="l"/>
            <a:r>
              <a:rPr lang="en-US" sz="1600" b="0" i="1" u="none" strike="noStrike" baseline="0" dirty="0">
                <a:solidFill>
                  <a:srgbClr val="131413"/>
                </a:solidFill>
              </a:rPr>
              <a:t>recommend considering regular US even in isolated testicular microlithiasis as the association between testicular </a:t>
            </a:r>
            <a:r>
              <a:rPr lang="de-AT" sz="1600" b="0" i="1" u="none" strike="noStrike" baseline="0" dirty="0" err="1">
                <a:solidFill>
                  <a:srgbClr val="131413"/>
                </a:solidFill>
              </a:rPr>
              <a:t>microlithiasis</a:t>
            </a:r>
            <a:r>
              <a:rPr lang="de-AT" sz="1600" i="1" dirty="0">
                <a:solidFill>
                  <a:srgbClr val="131413"/>
                </a:solidFill>
              </a:rPr>
              <a:t> </a:t>
            </a:r>
            <a:r>
              <a:rPr lang="en-US" sz="1600" i="1" dirty="0">
                <a:solidFill>
                  <a:srgbClr val="131413"/>
                </a:solidFill>
              </a:rPr>
              <a:t>and </a:t>
            </a:r>
            <a:r>
              <a:rPr lang="en-US" sz="1600" b="0" i="1" u="none" strike="noStrike" baseline="0" dirty="0">
                <a:solidFill>
                  <a:srgbClr val="131413"/>
                </a:solidFill>
              </a:rPr>
              <a:t>malignant </a:t>
            </a:r>
            <a:r>
              <a:rPr lang="en-US" sz="1600" b="0" i="1" u="none" strike="noStrike" baseline="0" dirty="0" err="1">
                <a:solidFill>
                  <a:srgbClr val="131413"/>
                </a:solidFill>
              </a:rPr>
              <a:t>tumours</a:t>
            </a:r>
            <a:r>
              <a:rPr lang="en-US" sz="1600" b="0" i="1" u="none" strike="noStrike" baseline="0" dirty="0">
                <a:solidFill>
                  <a:srgbClr val="131413"/>
                </a:solidFill>
              </a:rPr>
              <a:t> in children cannot be </a:t>
            </a:r>
            <a:r>
              <a:rPr lang="de-AT" sz="1600" b="0" i="1" u="none" strike="noStrike" baseline="0" dirty="0" err="1">
                <a:solidFill>
                  <a:srgbClr val="131413"/>
                </a:solidFill>
              </a:rPr>
              <a:t>neglected</a:t>
            </a:r>
            <a:r>
              <a:rPr lang="de-AT" sz="1800" b="0" i="0" u="none" strike="noStrike" baseline="0" dirty="0">
                <a:solidFill>
                  <a:srgbClr val="131413"/>
                </a:solidFill>
                <a:latin typeface="WbnpbgAdvTT3713a231"/>
              </a:rPr>
              <a:t>. …“ </a:t>
            </a:r>
            <a:r>
              <a:rPr lang="de-AT" sz="1200" b="0" u="none" strike="noStrike" baseline="0" dirty="0" err="1">
                <a:solidFill>
                  <a:srgbClr val="131413"/>
                </a:solidFill>
              </a:rPr>
              <a:t>Pediatr</a:t>
            </a:r>
            <a:r>
              <a:rPr lang="de-AT" sz="1200" b="0" u="none" strike="noStrike" baseline="0" dirty="0">
                <a:solidFill>
                  <a:srgbClr val="131413"/>
                </a:solidFill>
              </a:rPr>
              <a:t> </a:t>
            </a:r>
            <a:r>
              <a:rPr lang="de-AT" sz="1200" b="0" u="none" strike="noStrike" baseline="0" dirty="0" err="1">
                <a:solidFill>
                  <a:srgbClr val="131413"/>
                </a:solidFill>
              </a:rPr>
              <a:t>Radiol</a:t>
            </a:r>
            <a:r>
              <a:rPr lang="de-AT" sz="1200" b="0" u="none" strike="noStrike" baseline="0" dirty="0">
                <a:solidFill>
                  <a:srgbClr val="131413"/>
                </a:solidFill>
              </a:rPr>
              <a:t> 2018;48:1528–1536</a:t>
            </a:r>
            <a:endParaRPr lang="en-GB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97709" y="2378975"/>
            <a:ext cx="97082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Imaging in DSD:</a:t>
            </a:r>
            <a:r>
              <a:rPr lang="en-GB" sz="1600" b="1" dirty="0"/>
              <a:t>	</a:t>
            </a:r>
            <a:r>
              <a:rPr lang="en-US" sz="1600" i="1" dirty="0">
                <a:solidFill>
                  <a:srgbClr val="131413"/>
                </a:solidFill>
              </a:rPr>
              <a:t>Plea for a standardized imaging approach to disorders of sex development in neonates: consensus proposal from European Society of </a:t>
            </a:r>
            <a:r>
              <a:rPr lang="en-US" sz="1600" i="1" dirty="0" err="1">
                <a:solidFill>
                  <a:srgbClr val="131413"/>
                </a:solidFill>
              </a:rPr>
              <a:t>Paediatric</a:t>
            </a:r>
            <a:r>
              <a:rPr lang="en-US" sz="1600" i="1" dirty="0">
                <a:solidFill>
                  <a:srgbClr val="131413"/>
                </a:solidFill>
              </a:rPr>
              <a:t> Radiology task force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KllnxdAdvTT577c760c"/>
              </a:rPr>
              <a:t>; </a:t>
            </a:r>
            <a:r>
              <a:rPr lang="en-US" sz="1200" dirty="0" err="1">
                <a:solidFill>
                  <a:srgbClr val="131413"/>
                </a:solidFill>
              </a:rPr>
              <a:t>Pediatr</a:t>
            </a:r>
            <a:r>
              <a:rPr lang="en-US" sz="1200" dirty="0">
                <a:solidFill>
                  <a:srgbClr val="131413"/>
                </a:solidFill>
              </a:rPr>
              <a:t> </a:t>
            </a:r>
            <a:r>
              <a:rPr lang="en-US" sz="1200" dirty="0" err="1">
                <a:solidFill>
                  <a:srgbClr val="131413"/>
                </a:solidFill>
              </a:rPr>
              <a:t>Radiol</a:t>
            </a:r>
            <a:r>
              <a:rPr lang="en-US" sz="1200" dirty="0">
                <a:solidFill>
                  <a:srgbClr val="131413"/>
                </a:solidFill>
              </a:rPr>
              <a:t> 2019;49:1240-1247</a:t>
            </a:r>
            <a:endParaRPr lang="en-GB" sz="1200" dirty="0">
              <a:solidFill>
                <a:srgbClr val="131413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97709" y="5731075"/>
            <a:ext cx="950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/>
              <a:t>Sectional imaging for bowel disease: </a:t>
            </a:r>
            <a:r>
              <a:rPr lang="en-US" sz="1400" i="1" dirty="0"/>
              <a:t>Th</a:t>
            </a:r>
            <a:r>
              <a:rPr lang="en-US" sz="1600" i="1" dirty="0"/>
              <a:t>e first joint ESGAR/ ESPR consensus statement on the technical performance of cross-sectional small bowel and colonic imaging. </a:t>
            </a:r>
            <a:r>
              <a:rPr lang="fr-FR" sz="1200" dirty="0">
                <a:solidFill>
                  <a:srgbClr val="131413"/>
                </a:solidFill>
              </a:rPr>
              <a:t>Europ </a:t>
            </a:r>
            <a:r>
              <a:rPr lang="fr-FR" sz="1200" dirty="0" err="1">
                <a:solidFill>
                  <a:srgbClr val="131413"/>
                </a:solidFill>
              </a:rPr>
              <a:t>Radiol</a:t>
            </a:r>
            <a:r>
              <a:rPr lang="fr-FR" sz="1200" dirty="0">
                <a:solidFill>
                  <a:srgbClr val="131413"/>
                </a:solidFill>
              </a:rPr>
              <a:t> 2017; 27:2570–2582</a:t>
            </a:r>
            <a:endParaRPr lang="en-US" sz="1200" dirty="0">
              <a:solidFill>
                <a:srgbClr val="131413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D443E5D-280C-4260-A820-272F6AC6F8C7}"/>
              </a:ext>
            </a:extLst>
          </p:cNvPr>
          <p:cNvSpPr txBox="1"/>
          <p:nvPr/>
        </p:nvSpPr>
        <p:spPr>
          <a:xfrm>
            <a:off x="197709" y="4353979"/>
            <a:ext cx="919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Renal imaging: 	</a:t>
            </a:r>
            <a:r>
              <a:rPr lang="en-US" sz="1600" i="1" dirty="0">
                <a:solidFill>
                  <a:srgbClr val="131413"/>
                </a:solidFill>
              </a:rPr>
              <a:t>Recommendations for contrast-enhanced ultrasound and diffusion-weighted imaging in focal renal lesions in children. </a:t>
            </a:r>
            <a:r>
              <a:rPr lang="en-US" sz="1200" dirty="0" err="1">
                <a:solidFill>
                  <a:srgbClr val="131413"/>
                </a:solidFill>
              </a:rPr>
              <a:t>Pediatr</a:t>
            </a:r>
            <a:r>
              <a:rPr lang="en-US" sz="1200" dirty="0">
                <a:solidFill>
                  <a:srgbClr val="131413"/>
                </a:solidFill>
              </a:rPr>
              <a:t> </a:t>
            </a:r>
            <a:r>
              <a:rPr lang="en-US" sz="1200" dirty="0" err="1">
                <a:solidFill>
                  <a:srgbClr val="131413"/>
                </a:solidFill>
              </a:rPr>
              <a:t>Radiol</a:t>
            </a:r>
            <a:r>
              <a:rPr lang="en-US" sz="1200" dirty="0">
                <a:solidFill>
                  <a:srgbClr val="131413"/>
                </a:solidFill>
              </a:rPr>
              <a:t> 2020; 50:297-304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F399720-E2D5-4FEA-BB1A-1A59DB93155A}"/>
              </a:ext>
            </a:extLst>
          </p:cNvPr>
          <p:cNvSpPr txBox="1"/>
          <p:nvPr/>
        </p:nvSpPr>
        <p:spPr>
          <a:xfrm>
            <a:off x="197708" y="3994576"/>
            <a:ext cx="970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b="1" dirty="0"/>
              <a:t>Imaging in NSF:	</a:t>
            </a:r>
            <a:r>
              <a:rPr lang="en-US" sz="1600" i="1" dirty="0">
                <a:solidFill>
                  <a:srgbClr val="131413"/>
                </a:solidFill>
              </a:rPr>
              <a:t>Gadolinium and Nephrogenic Systemic Fibrosis</a:t>
            </a:r>
            <a:r>
              <a:rPr lang="en-US" sz="1200" dirty="0">
                <a:solidFill>
                  <a:srgbClr val="131413"/>
                </a:solidFill>
                <a:latin typeface="KllnxdAdvTT577c760c"/>
              </a:rPr>
              <a:t>; </a:t>
            </a:r>
            <a:r>
              <a:rPr lang="de-AT" sz="1200" dirty="0" err="1">
                <a:solidFill>
                  <a:srgbClr val="131413"/>
                </a:solidFill>
              </a:rPr>
              <a:t>Pediatric</a:t>
            </a:r>
            <a:r>
              <a:rPr lang="de-AT" sz="1200" dirty="0">
                <a:solidFill>
                  <a:srgbClr val="131413"/>
                </a:solidFill>
              </a:rPr>
              <a:t> </a:t>
            </a:r>
            <a:r>
              <a:rPr lang="de-AT" sz="1200" dirty="0" err="1">
                <a:solidFill>
                  <a:srgbClr val="131413"/>
                </a:solidFill>
              </a:rPr>
              <a:t>Uroradiology</a:t>
            </a:r>
            <a:r>
              <a:rPr lang="de-AT" sz="1200" dirty="0">
                <a:solidFill>
                  <a:srgbClr val="131413"/>
                </a:solidFill>
              </a:rPr>
              <a:t>, Springer 2008; pp 515-517</a:t>
            </a:r>
            <a:endParaRPr lang="en-GB" sz="1200" dirty="0">
              <a:solidFill>
                <a:srgbClr val="131413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481ABF6-60FB-4F65-82EA-77BA9B89D1ED}"/>
              </a:ext>
            </a:extLst>
          </p:cNvPr>
          <p:cNvSpPr txBox="1"/>
          <p:nvPr/>
        </p:nvSpPr>
        <p:spPr>
          <a:xfrm>
            <a:off x="197709" y="1817845"/>
            <a:ext cx="950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Contrast agents in childhood:	</a:t>
            </a:r>
            <a:r>
              <a:rPr lang="en-US" sz="1600" b="0" i="1" u="none" strike="noStrike" baseline="0" dirty="0">
                <a:solidFill>
                  <a:srgbClr val="131413"/>
                </a:solidFill>
              </a:rPr>
              <a:t>Contrast media use in pediatrics: safety issues. </a:t>
            </a:r>
            <a:r>
              <a:rPr lang="en-US" sz="1200" dirty="0">
                <a:solidFill>
                  <a:srgbClr val="131413"/>
                </a:solidFill>
              </a:rPr>
              <a:t>Contrast Media Safety Issues and ESUR Guidelines, Springer 2014: pp 245-253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DDBF920-8B22-46F9-9B1B-CDDCCA1785FC}"/>
              </a:ext>
            </a:extLst>
          </p:cNvPr>
          <p:cNvSpPr txBox="1"/>
          <p:nvPr/>
        </p:nvSpPr>
        <p:spPr>
          <a:xfrm>
            <a:off x="197709" y="5042527"/>
            <a:ext cx="950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err="1"/>
              <a:t>Standardised</a:t>
            </a:r>
            <a:r>
              <a:rPr lang="en-US" sz="2000" b="1" dirty="0"/>
              <a:t> </a:t>
            </a:r>
            <a:r>
              <a:rPr lang="en-US" sz="2000" b="1" dirty="0" err="1"/>
              <a:t>paediatric</a:t>
            </a:r>
            <a:r>
              <a:rPr lang="en-US" sz="2000" b="1" dirty="0"/>
              <a:t> </a:t>
            </a:r>
            <a:r>
              <a:rPr lang="en-US" sz="2000" b="1" dirty="0" err="1"/>
              <a:t>uroradiology</a:t>
            </a:r>
            <a:r>
              <a:rPr lang="en-US" sz="2000" b="1" dirty="0"/>
              <a:t> terminology:  </a:t>
            </a:r>
            <a:r>
              <a:rPr lang="de-AT" sz="1600" i="1" dirty="0" err="1">
                <a:solidFill>
                  <a:srgbClr val="131413"/>
                </a:solidFill>
              </a:rPr>
              <a:t>Standardization</a:t>
            </a:r>
            <a:r>
              <a:rPr lang="de-AT" sz="1600" i="1" dirty="0">
                <a:solidFill>
                  <a:srgbClr val="131413"/>
                </a:solidFill>
              </a:rPr>
              <a:t> </a:t>
            </a:r>
            <a:r>
              <a:rPr lang="de-AT" sz="1600" i="1" dirty="0" err="1">
                <a:solidFill>
                  <a:srgbClr val="131413"/>
                </a:solidFill>
              </a:rPr>
              <a:t>of</a:t>
            </a:r>
            <a:r>
              <a:rPr lang="de-AT" sz="1600" i="1" dirty="0">
                <a:solidFill>
                  <a:srgbClr val="131413"/>
                </a:solidFill>
              </a:rPr>
              <a:t> </a:t>
            </a:r>
            <a:r>
              <a:rPr lang="de-AT" sz="1600" i="1" dirty="0" err="1">
                <a:solidFill>
                  <a:srgbClr val="131413"/>
                </a:solidFill>
              </a:rPr>
              <a:t>pediatric</a:t>
            </a:r>
            <a:r>
              <a:rPr lang="de-AT" sz="1600" i="1" dirty="0">
                <a:solidFill>
                  <a:srgbClr val="131413"/>
                </a:solidFill>
              </a:rPr>
              <a:t> </a:t>
            </a:r>
            <a:r>
              <a:rPr lang="de-AT" sz="1600" i="1" dirty="0" err="1">
                <a:solidFill>
                  <a:srgbClr val="131413"/>
                </a:solidFill>
              </a:rPr>
              <a:t>uroradiological</a:t>
            </a:r>
            <a:r>
              <a:rPr lang="de-AT" sz="1600" i="1" dirty="0">
                <a:solidFill>
                  <a:srgbClr val="131413"/>
                </a:solidFill>
              </a:rPr>
              <a:t> </a:t>
            </a:r>
            <a:r>
              <a:rPr lang="de-AT" sz="1600" i="1" dirty="0" err="1">
                <a:solidFill>
                  <a:srgbClr val="131413"/>
                </a:solidFill>
              </a:rPr>
              <a:t>terms</a:t>
            </a:r>
            <a:r>
              <a:rPr lang="de-AT" sz="1600" i="1" dirty="0">
                <a:solidFill>
                  <a:srgbClr val="131413"/>
                </a:solidFill>
              </a:rPr>
              <a:t>: a </a:t>
            </a:r>
            <a:r>
              <a:rPr lang="de-AT" sz="1600" i="1" dirty="0" err="1">
                <a:solidFill>
                  <a:srgbClr val="131413"/>
                </a:solidFill>
              </a:rPr>
              <a:t>multidisciplinary</a:t>
            </a:r>
            <a:r>
              <a:rPr lang="de-AT" sz="1600" i="1" dirty="0">
                <a:solidFill>
                  <a:srgbClr val="131413"/>
                </a:solidFill>
              </a:rPr>
              <a:t> European </a:t>
            </a:r>
            <a:r>
              <a:rPr lang="de-AT" sz="1600" i="1" dirty="0" err="1">
                <a:solidFill>
                  <a:srgbClr val="131413"/>
                </a:solidFill>
              </a:rPr>
              <a:t>thesaurus</a:t>
            </a:r>
            <a:r>
              <a:rPr lang="de-AT" sz="1600" i="1" dirty="0">
                <a:solidFill>
                  <a:srgbClr val="131413"/>
                </a:solidFill>
              </a:rPr>
              <a:t>. </a:t>
            </a:r>
            <a:r>
              <a:rPr lang="de-AT" sz="1200" dirty="0" err="1">
                <a:solidFill>
                  <a:srgbClr val="131413"/>
                </a:solidFill>
              </a:rPr>
              <a:t>Pediatr</a:t>
            </a:r>
            <a:r>
              <a:rPr lang="de-AT" sz="1200" dirty="0">
                <a:solidFill>
                  <a:srgbClr val="131413"/>
                </a:solidFill>
              </a:rPr>
              <a:t> </a:t>
            </a:r>
            <a:r>
              <a:rPr lang="de-AT" sz="1200" dirty="0" err="1">
                <a:solidFill>
                  <a:srgbClr val="131413"/>
                </a:solidFill>
              </a:rPr>
              <a:t>Radiol</a:t>
            </a:r>
            <a:r>
              <a:rPr lang="de-AT" sz="1200" dirty="0">
                <a:solidFill>
                  <a:srgbClr val="131413"/>
                </a:solidFill>
              </a:rPr>
              <a:t> 2018; 48:291-230</a:t>
            </a:r>
            <a:endParaRPr lang="en-US" sz="1200" dirty="0">
              <a:solidFill>
                <a:srgbClr val="1314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19" y="233364"/>
            <a:ext cx="9185368" cy="824728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Contrast-enhanced voiding </a:t>
            </a:r>
            <a:r>
              <a:rPr lang="en-GB" sz="3600" dirty="0" err="1"/>
              <a:t>urosonography</a:t>
            </a:r>
            <a:r>
              <a:rPr lang="en-GB" sz="3600" dirty="0"/>
              <a:t> = </a:t>
            </a:r>
            <a:r>
              <a:rPr lang="en-GB" sz="3600" dirty="0" err="1" smtClean="0"/>
              <a:t>ce</a:t>
            </a:r>
            <a:r>
              <a:rPr lang="en-GB" sz="3600" dirty="0" smtClean="0"/>
              <a:t>-VUS</a:t>
            </a:r>
            <a:endParaRPr lang="en-GB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19" y="1349264"/>
            <a:ext cx="9509760" cy="3297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/>
              <a:t>Requisites</a:t>
            </a:r>
            <a:r>
              <a:rPr lang="en-GB" sz="2200" b="1" dirty="0"/>
              <a:t>: </a:t>
            </a:r>
            <a:r>
              <a:rPr lang="en-GB" sz="2200" b="1" dirty="0" smtClean="0"/>
              <a:t>	</a:t>
            </a:r>
            <a:r>
              <a:rPr lang="en-US" sz="2100" dirty="0" smtClean="0"/>
              <a:t>no </a:t>
            </a:r>
            <a:r>
              <a:rPr lang="en-US" sz="2100" dirty="0"/>
              <a:t>diet restriction or enema, nor fluid intake for 2-3 hours, urine analysis.</a:t>
            </a:r>
            <a:endParaRPr lang="en-GB" sz="2100" dirty="0"/>
          </a:p>
        </p:txBody>
      </p:sp>
      <p:sp>
        <p:nvSpPr>
          <p:cNvPr id="4" name="Textfeld 3"/>
          <p:cNvSpPr txBox="1"/>
          <p:nvPr/>
        </p:nvSpPr>
        <p:spPr>
          <a:xfrm>
            <a:off x="198120" y="1620400"/>
            <a:ext cx="87651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Catheterism</a:t>
            </a:r>
            <a:r>
              <a:rPr lang="en-GB" sz="2000" b="1" dirty="0"/>
              <a:t>: </a:t>
            </a:r>
            <a:r>
              <a:rPr lang="en-GB" b="1" dirty="0"/>
              <a:t>	</a:t>
            </a:r>
            <a:r>
              <a:rPr lang="en-GB" dirty="0"/>
              <a:t>feeding tube, 4-8 French, or suprapubic puncture</a:t>
            </a:r>
          </a:p>
          <a:p>
            <a:r>
              <a:rPr lang="en-GB" dirty="0"/>
              <a:t>				anaesthetic lubricant or coated paste</a:t>
            </a:r>
            <a:endParaRPr lang="en-GB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2664821" y="2227231"/>
            <a:ext cx="5656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Note: </a:t>
            </a:r>
            <a:r>
              <a:rPr lang="en-GB" sz="1600" dirty="0"/>
              <a:t>latex free material in MMC patients…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119" y="2582083"/>
            <a:ext cx="961382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Standard US</a:t>
            </a:r>
            <a:r>
              <a:rPr lang="en-GB" b="1" dirty="0"/>
              <a:t>		</a:t>
            </a:r>
            <a:r>
              <a:rPr lang="en-GB" dirty="0"/>
              <a:t>of bladder &amp; kidneys (supine, ± prone)				</a:t>
            </a:r>
          </a:p>
          <a:p>
            <a:endParaRPr lang="en-GB" sz="1100" dirty="0"/>
          </a:p>
          <a:p>
            <a:r>
              <a:rPr lang="en-GB" sz="2000" b="1" dirty="0"/>
              <a:t>Bladder filling </a:t>
            </a:r>
            <a:r>
              <a:rPr lang="en-GB" dirty="0"/>
              <a:t>	with </a:t>
            </a:r>
            <a:r>
              <a:rPr lang="en-GB" dirty="0" err="1"/>
              <a:t>NaCl</a:t>
            </a:r>
            <a:r>
              <a:rPr lang="en-GB" dirty="0"/>
              <a:t> infusion (</a:t>
            </a:r>
            <a:r>
              <a:rPr lang="en-GB" sz="1600" dirty="0"/>
              <a:t>only from plastic containers</a:t>
            </a:r>
            <a:r>
              <a:rPr lang="en-GB" dirty="0"/>
              <a:t>)</a:t>
            </a:r>
          </a:p>
          <a:p>
            <a:r>
              <a:rPr lang="en-GB" dirty="0"/>
              <a:t>				US- monitoring during filling, (</a:t>
            </a:r>
            <a:r>
              <a:rPr lang="en-GB" sz="1600" dirty="0"/>
              <a:t>potentially fractional</a:t>
            </a:r>
            <a:r>
              <a:rPr lang="en-GB" dirty="0"/>
              <a:t>) administration</a:t>
            </a:r>
            <a:r>
              <a:rPr lang="en-GB" sz="1600" dirty="0"/>
              <a:t> </a:t>
            </a:r>
            <a:r>
              <a:rPr lang="en-GB" dirty="0"/>
              <a:t>of UCA</a:t>
            </a:r>
            <a:r>
              <a:rPr lang="en-GB" b="1" dirty="0"/>
              <a:t>*</a:t>
            </a:r>
            <a:endParaRPr lang="en-GB" sz="1600" b="1" dirty="0"/>
          </a:p>
        </p:txBody>
      </p:sp>
      <p:sp>
        <p:nvSpPr>
          <p:cNvPr id="7" name="Rechteck 6"/>
          <p:cNvSpPr/>
          <p:nvPr/>
        </p:nvSpPr>
        <p:spPr>
          <a:xfrm>
            <a:off x="1781992" y="3678355"/>
            <a:ext cx="8029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*or fill with </a:t>
            </a:r>
            <a:r>
              <a:rPr lang="en-GB" dirty="0" err="1"/>
              <a:t>NaCl</a:t>
            </a:r>
            <a:r>
              <a:rPr lang="en-GB" dirty="0"/>
              <a:t>–UCA solution (</a:t>
            </a:r>
            <a:r>
              <a:rPr lang="en-GB" sz="1600" dirty="0"/>
              <a:t>mostly </a:t>
            </a:r>
            <a:r>
              <a:rPr lang="en-GB" sz="1600" dirty="0" err="1"/>
              <a:t>SonoVue</a:t>
            </a:r>
            <a:r>
              <a:rPr lang="en-GB" sz="1600" dirty="0"/>
              <a:t>/</a:t>
            </a:r>
            <a:r>
              <a:rPr lang="en-GB" sz="1600" dirty="0" err="1"/>
              <a:t>Lumason</a:t>
            </a:r>
            <a:r>
              <a:rPr lang="en-GB" sz="1600" dirty="0"/>
              <a:t>, 0,2-5% concentration</a:t>
            </a:r>
            <a:r>
              <a:rPr lang="en-GB" dirty="0"/>
              <a:t>) as drip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120" y="4184880"/>
            <a:ext cx="9613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Peri</a:t>
            </a:r>
            <a:r>
              <a:rPr lang="en-US" sz="2000" b="1" dirty="0"/>
              <a:t>-/post-contrast US of bladder &amp; kidneys </a:t>
            </a:r>
            <a:r>
              <a:rPr lang="en-US" sz="2000" dirty="0"/>
              <a:t>(</a:t>
            </a:r>
            <a:r>
              <a:rPr lang="en-US" dirty="0"/>
              <a:t>age adapted choice of transducer &amp; frequency) </a:t>
            </a:r>
          </a:p>
          <a:p>
            <a:r>
              <a:rPr lang="en-US" b="1" dirty="0"/>
              <a:t>				</a:t>
            </a:r>
            <a:r>
              <a:rPr lang="en-US" dirty="0"/>
              <a:t>US modalities: fundamental, HI, CDS, </a:t>
            </a:r>
            <a:r>
              <a:rPr lang="en-US" u="sng" dirty="0"/>
              <a:t>low-MI contrast-specific methods</a:t>
            </a:r>
          </a:p>
          <a:p>
            <a:r>
              <a:rPr lang="en-US" dirty="0"/>
              <a:t>				</a:t>
            </a:r>
            <a:r>
              <a:rPr lang="en-US" sz="1600" dirty="0"/>
              <a:t>alternate scans of right &amp; left side + bladder &amp; </a:t>
            </a:r>
            <a:r>
              <a:rPr lang="en-US" sz="1600" dirty="0" err="1"/>
              <a:t>retrovesical</a:t>
            </a:r>
            <a:r>
              <a:rPr lang="en-US" sz="1600" dirty="0"/>
              <a:t> space during &amp; after filling</a:t>
            </a:r>
            <a:endParaRPr lang="en-GB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98119" y="5186927"/>
            <a:ext cx="9087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During + after voiding : </a:t>
            </a:r>
            <a:r>
              <a:rPr lang="en-GB" dirty="0"/>
              <a:t>US of bladder &amp; kidneys, + during voiding perineal US of urethra</a:t>
            </a:r>
            <a:endParaRPr lang="en-GB" sz="2000" b="1" dirty="0"/>
          </a:p>
          <a:p>
            <a:r>
              <a:rPr lang="en-GB" dirty="0"/>
              <a:t>	 			supine ± prone, laying or sitting or standing</a:t>
            </a:r>
          </a:p>
        </p:txBody>
      </p:sp>
      <p:sp>
        <p:nvSpPr>
          <p:cNvPr id="16" name="Rechteck 15"/>
          <p:cNvSpPr/>
          <p:nvPr/>
        </p:nvSpPr>
        <p:spPr>
          <a:xfrm>
            <a:off x="198119" y="906421"/>
            <a:ext cx="6558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Indications: 		</a:t>
            </a:r>
            <a:r>
              <a:rPr lang="en-GB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not 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defined, as they vary &amp; may cha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nge </a:t>
            </a:r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36911" y="5941225"/>
            <a:ext cx="771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VUR diagnosis: </a:t>
            </a:r>
            <a:r>
              <a:rPr lang="en-GB" dirty="0"/>
              <a:t>echogenic micro-bubbles in ureters or renal </a:t>
            </a:r>
            <a:r>
              <a:rPr lang="en-GB" dirty="0" err="1"/>
              <a:t>pelves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89588" y="6425854"/>
            <a:ext cx="9585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/>
              <a:t>CDS = colour Doppler sonography, HI = Harmonic Imaging, MI = mechanical index, MMC = myelomeningocele, </a:t>
            </a:r>
            <a:r>
              <a:rPr lang="en-GB" sz="1000" dirty="0" err="1"/>
              <a:t>NaCl</a:t>
            </a:r>
            <a:r>
              <a:rPr lang="en-GB" sz="1000" dirty="0"/>
              <a:t> = saline, UCA = ultrasound contrast agent, US = ultrasound, VUR = </a:t>
            </a:r>
            <a:r>
              <a:rPr lang="en-GB" sz="1000" dirty="0" err="1"/>
              <a:t>vesico</a:t>
            </a:r>
            <a:r>
              <a:rPr lang="en-GB" sz="1000" dirty="0"/>
              <a:t>-ureteral reflux, 3DUS = three-dimensional ultrasound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153546" y="22168"/>
            <a:ext cx="5737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2008:38:138-145, update 2013:43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34610" y="1625171"/>
            <a:ext cx="30602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*official </a:t>
            </a:r>
            <a:r>
              <a:rPr lang="en-GB" sz="1600" b="1" dirty="0" err="1"/>
              <a:t>SonoVue</a:t>
            </a:r>
            <a:r>
              <a:rPr lang="en-GB" sz="1600" b="1" dirty="0"/>
              <a:t>/</a:t>
            </a:r>
            <a:r>
              <a:rPr lang="en-GB" sz="1600" b="1" dirty="0" err="1"/>
              <a:t>Lumason</a:t>
            </a:r>
            <a:r>
              <a:rPr lang="en-GB" sz="1600" b="1" dirty="0"/>
              <a:t> dose</a:t>
            </a:r>
            <a:r>
              <a:rPr lang="en-GB" dirty="0"/>
              <a:t>: </a:t>
            </a:r>
          </a:p>
          <a:p>
            <a:r>
              <a:rPr lang="en-GB" sz="1400" dirty="0"/>
              <a:t> 	1 ml/ bladder filling </a:t>
            </a:r>
          </a:p>
          <a:p>
            <a:pPr marL="182563"/>
            <a:r>
              <a:rPr lang="en-GB" sz="1600" b="1" dirty="0"/>
              <a:t>alternative suggestion</a:t>
            </a:r>
          </a:p>
          <a:p>
            <a:pPr marL="352425"/>
            <a:r>
              <a:rPr lang="en-GB" sz="1400" dirty="0"/>
              <a:t>(0.2)0.5-1(5)% of filling volume (fractional instillation) or </a:t>
            </a:r>
          </a:p>
          <a:p>
            <a:pPr marL="352425"/>
            <a:r>
              <a:rPr lang="en-GB" sz="1400" dirty="0"/>
              <a:t>0,5-1% </a:t>
            </a:r>
            <a:r>
              <a:rPr lang="en-GB" sz="1400" dirty="0" err="1"/>
              <a:t>NaCl</a:t>
            </a:r>
            <a:r>
              <a:rPr lang="en-GB" sz="1400" dirty="0"/>
              <a:t> solution</a:t>
            </a:r>
          </a:p>
          <a:p>
            <a:r>
              <a:rPr lang="en-GB" sz="1600" b="1" dirty="0" err="1"/>
              <a:t>Optison</a:t>
            </a:r>
            <a:r>
              <a:rPr lang="en-GB" sz="1400" b="1" dirty="0"/>
              <a:t>: </a:t>
            </a:r>
            <a:r>
              <a:rPr lang="en-GB" sz="1400" dirty="0"/>
              <a:t>(0,2-)0.5% </a:t>
            </a:r>
            <a:r>
              <a:rPr lang="en-GB" sz="1400" dirty="0" err="1"/>
              <a:t>NaCl</a:t>
            </a:r>
            <a:r>
              <a:rPr lang="en-GB" sz="1400" dirty="0"/>
              <a:t> solution</a:t>
            </a:r>
          </a:p>
        </p:txBody>
      </p:sp>
      <p:sp>
        <p:nvSpPr>
          <p:cNvPr id="15" name="Étoile à 5 branches 3"/>
          <p:cNvSpPr/>
          <p:nvPr/>
        </p:nvSpPr>
        <p:spPr>
          <a:xfrm>
            <a:off x="5869935" y="1000075"/>
            <a:ext cx="160421" cy="1443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50365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18" y="247561"/>
            <a:ext cx="9613822" cy="645905"/>
          </a:xfrm>
        </p:spPr>
        <p:txBody>
          <a:bodyPr>
            <a:normAutofit/>
          </a:bodyPr>
          <a:lstStyle/>
          <a:p>
            <a:r>
              <a:rPr lang="en-US" sz="3200" dirty="0"/>
              <a:t>CT in the </a:t>
            </a:r>
            <a:r>
              <a:rPr lang="en-US" sz="3200" dirty="0" err="1"/>
              <a:t>paediatric</a:t>
            </a:r>
            <a:r>
              <a:rPr lang="en-US" sz="3200" dirty="0"/>
              <a:t> urinary tract (</a:t>
            </a:r>
            <a:r>
              <a:rPr lang="en-US" sz="3200" dirty="0" err="1"/>
              <a:t>uro</a:t>
            </a:r>
            <a:r>
              <a:rPr lang="en-US" sz="3200" dirty="0"/>
              <a:t>-CT)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19" y="1055880"/>
            <a:ext cx="9513468" cy="594459"/>
          </a:xfrm>
        </p:spPr>
        <p:txBody>
          <a:bodyPr>
            <a:normAutofit fontScale="85000" lnSpcReduction="20000"/>
          </a:bodyPr>
          <a:lstStyle/>
          <a:p>
            <a:pPr marL="1789113" indent="-1789113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/>
              <a:t>Indications: </a:t>
            </a:r>
            <a:r>
              <a:rPr lang="en-GB" sz="2000" b="1" dirty="0"/>
              <a:t>	</a:t>
            </a:r>
            <a:r>
              <a:rPr lang="en-US" sz="1900" dirty="0"/>
              <a:t>severe urinary tract trauma, complicated/equivocal </a:t>
            </a:r>
            <a:r>
              <a:rPr lang="en-US" sz="1900" dirty="0" err="1"/>
              <a:t>urolithiasis</a:t>
            </a:r>
            <a:r>
              <a:rPr lang="en-US" sz="1900" dirty="0"/>
              <a:t> &amp; infection, </a:t>
            </a:r>
            <a:r>
              <a:rPr lang="en-US" sz="1900" dirty="0" err="1"/>
              <a:t>tumour</a:t>
            </a:r>
            <a:r>
              <a:rPr lang="en-US" sz="1900" dirty="0"/>
              <a:t> &amp; </a:t>
            </a:r>
            <a:r>
              <a:rPr lang="en-US" sz="1900" dirty="0" err="1"/>
              <a:t>DDx</a:t>
            </a:r>
            <a:r>
              <a:rPr lang="en-US" sz="1900" dirty="0"/>
              <a:t> (particularly if no MRI), </a:t>
            </a:r>
            <a:r>
              <a:rPr lang="en-US" sz="1900" dirty="0" err="1"/>
              <a:t>reno</a:t>
            </a:r>
            <a:r>
              <a:rPr lang="en-US" sz="1900" dirty="0"/>
              <a:t>-vascular disease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98120" y="1864812"/>
            <a:ext cx="961381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 defTabSz="914400">
              <a:lnSpc>
                <a:spcPct val="90000"/>
              </a:lnSpc>
              <a:spcBef>
                <a:spcPts val="600"/>
              </a:spcBef>
            </a:pPr>
            <a:r>
              <a:rPr lang="en-GB" sz="2000" b="1" dirty="0"/>
              <a:t>Preparation: 	</a:t>
            </a:r>
            <a:r>
              <a:rPr lang="en-GB" dirty="0"/>
              <a:t>avoid pain, decrease anxiety, local protection device, generous immobilisation &amp; sedation; do previous detailed US (</a:t>
            </a:r>
            <a:r>
              <a:rPr lang="en-GB" sz="1600" dirty="0"/>
              <a:t>except severe trauma</a:t>
            </a:r>
            <a:r>
              <a:rPr lang="en-GB" dirty="0"/>
              <a:t>)</a:t>
            </a:r>
          </a:p>
          <a:p>
            <a:pPr marL="1789113" indent="-1789113" defTabSz="914400">
              <a:lnSpc>
                <a:spcPct val="90000"/>
              </a:lnSpc>
            </a:pPr>
            <a:r>
              <a:rPr lang="en-GB" dirty="0"/>
              <a:t>		       </a:t>
            </a:r>
            <a:r>
              <a:rPr lang="en-US" dirty="0"/>
              <a:t>for CA administration: </a:t>
            </a:r>
            <a:r>
              <a:rPr lang="en-US" sz="1600" dirty="0"/>
              <a:t>previous line placement, hydration</a:t>
            </a:r>
            <a:r>
              <a:rPr lang="en-US" sz="1400" dirty="0"/>
              <a:t>, consider measuring creatinine</a:t>
            </a:r>
            <a:r>
              <a:rPr lang="en-US" sz="1600" dirty="0"/>
              <a:t> </a:t>
            </a:r>
            <a:endParaRPr lang="en-GB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2416629" y="2593112"/>
            <a:ext cx="729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Note: </a:t>
            </a:r>
            <a:r>
              <a:rPr lang="en-US" sz="1600" i="1" dirty="0"/>
              <a:t>age dependent different normal creatinine values / GFR in infants &amp; children </a:t>
            </a:r>
            <a:endParaRPr lang="en-GB" sz="16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138470" y="2895156"/>
            <a:ext cx="957311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 application	</a:t>
            </a:r>
            <a:r>
              <a:rPr lang="en-US" dirty="0"/>
              <a:t>2.5-1.0 ml/kg (</a:t>
            </a:r>
            <a:r>
              <a:rPr lang="en-US" sz="1400" dirty="0"/>
              <a:t>weight dependent</a:t>
            </a:r>
            <a:r>
              <a:rPr lang="en-US" dirty="0"/>
              <a:t>); injection speed 1-2ml/sec (</a:t>
            </a:r>
            <a:r>
              <a:rPr lang="en-US" sz="1400" dirty="0"/>
              <a:t>if power injector applicable</a:t>
            </a:r>
            <a:r>
              <a:rPr lang="en-US" dirty="0"/>
              <a:t>)</a:t>
            </a: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				</a:t>
            </a:r>
            <a:r>
              <a:rPr lang="en-US" dirty="0"/>
              <a:t>age adapted injection rate &amp; scan delay time - </a:t>
            </a:r>
            <a:r>
              <a:rPr lang="en-US" sz="1600" dirty="0"/>
              <a:t>depends on</a:t>
            </a:r>
            <a:r>
              <a:rPr lang="en-US" dirty="0"/>
              <a:t>:</a:t>
            </a:r>
            <a:endParaRPr lang="de-AT" dirty="0"/>
          </a:p>
          <a:p>
            <a:r>
              <a:rPr lang="de-AT" sz="1600" dirty="0"/>
              <a:t>					</a:t>
            </a:r>
            <a:r>
              <a:rPr lang="en-US" sz="1600" dirty="0"/>
              <a:t>location/size/type of IV access, child size/weight, underlying disease &amp; query</a:t>
            </a:r>
            <a:endParaRPr lang="en-GB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7740" y="6612464"/>
            <a:ext cx="9873225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b="1" i="1" dirty="0"/>
              <a:t>Abbreviations</a:t>
            </a:r>
            <a:r>
              <a:rPr lang="en-GB" sz="1000" b="1" i="1" dirty="0"/>
              <a:t>: </a:t>
            </a:r>
            <a:r>
              <a:rPr lang="en-GB" sz="1000" dirty="0"/>
              <a:t>CA = contrast agent, </a:t>
            </a:r>
            <a:r>
              <a:rPr lang="en-GB" sz="1000" dirty="0" err="1"/>
              <a:t>DDx</a:t>
            </a:r>
            <a:r>
              <a:rPr lang="en-GB" sz="1000" dirty="0"/>
              <a:t> = differential diagnosis, GFR = glomerular filtration rate, IV = intravenous, KUB = kidney-ureter-bladder film, </a:t>
            </a:r>
            <a:r>
              <a:rPr lang="en-GB" sz="1000" dirty="0" err="1"/>
              <a:t>mSv</a:t>
            </a:r>
            <a:r>
              <a:rPr lang="en-GB" sz="1000" dirty="0"/>
              <a:t> = </a:t>
            </a:r>
            <a:r>
              <a:rPr lang="en-GB" sz="1000" dirty="0" err="1"/>
              <a:t>milli</a:t>
            </a:r>
            <a:r>
              <a:rPr lang="en-GB" sz="1000" dirty="0"/>
              <a:t>-Sievert, US = ultrasound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61315" y="28108"/>
            <a:ext cx="3629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2010;40:1315-1320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8118" y="3728191"/>
            <a:ext cx="951346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Protocol:      </a:t>
            </a:r>
            <a:r>
              <a:rPr lang="en-US" dirty="0"/>
              <a:t>use age-/weight-adapted </a:t>
            </a:r>
            <a:r>
              <a:rPr lang="en-US" dirty="0" err="1"/>
              <a:t>paediatric</a:t>
            </a:r>
            <a:r>
              <a:rPr lang="en-US" dirty="0"/>
              <a:t> settings, restrict acquisition area (</a:t>
            </a:r>
            <a:r>
              <a:rPr lang="en-US" sz="1600" dirty="0"/>
              <a:t>scout &amp; scan!</a:t>
            </a:r>
            <a:r>
              <a:rPr lang="en-US" dirty="0"/>
              <a:t>)</a:t>
            </a:r>
            <a:endParaRPr lang="en-GB" sz="1600" b="1" dirty="0"/>
          </a:p>
          <a:p>
            <a:pPr>
              <a:lnSpc>
                <a:spcPct val="80000"/>
              </a:lnSpc>
            </a:pPr>
            <a:r>
              <a:rPr lang="en-GB" dirty="0"/>
              <a:t>	 			</a:t>
            </a:r>
            <a:r>
              <a:rPr lang="en-US" sz="1600" dirty="0"/>
              <a:t>keep age corrected effective dose &lt;2mSv, </a:t>
            </a:r>
            <a:r>
              <a:rPr lang="en-US" sz="1600" b="1" dirty="0"/>
              <a:t>avoid multi-phase acquisitions </a:t>
            </a:r>
            <a:r>
              <a:rPr lang="en-US" sz="1400" dirty="0"/>
              <a:t>(depends on query -				unenhanced, arterial/cortical, </a:t>
            </a:r>
            <a:r>
              <a:rPr lang="en-US" sz="1400" dirty="0" err="1"/>
              <a:t>nephrographic</a:t>
            </a:r>
            <a:r>
              <a:rPr lang="en-US" sz="1400" dirty="0"/>
              <a:t> or excretory phase, potentially split bolus approach)</a:t>
            </a:r>
            <a:r>
              <a:rPr lang="en-US" dirty="0"/>
              <a:t>  </a:t>
            </a:r>
            <a:r>
              <a:rPr lang="en-US" sz="1400" dirty="0"/>
              <a:t>	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				tailor protocols to query </a:t>
            </a:r>
            <a:r>
              <a:rPr lang="en-US" dirty="0"/>
              <a:t>(</a:t>
            </a:r>
            <a:r>
              <a:rPr lang="en-US" sz="1400" dirty="0"/>
              <a:t>according to clinical indication &amp; result of previous US</a:t>
            </a:r>
            <a:r>
              <a:rPr lang="en-US" dirty="0"/>
              <a:t>)</a:t>
            </a:r>
            <a:r>
              <a:rPr lang="en-US" sz="2000" dirty="0"/>
              <a:t>	</a:t>
            </a:r>
            <a:r>
              <a:rPr lang="en-US" dirty="0"/>
              <a:t>		  			</a:t>
            </a:r>
            <a:r>
              <a:rPr lang="en-US" sz="1600" dirty="0"/>
              <a:t>plan/perform CT-study according to query/clinical indication, including one </a:t>
            </a:r>
            <a:r>
              <a:rPr lang="en-US" sz="1400" dirty="0"/>
              <a:t>(or two/more) </a:t>
            </a:r>
            <a:r>
              <a:rPr lang="en-US" sz="1600" dirty="0"/>
              <a:t>phases:</a:t>
            </a:r>
            <a:endParaRPr lang="en-GB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2416629" y="1561714"/>
            <a:ext cx="7214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Note: </a:t>
            </a:r>
            <a:r>
              <a:rPr lang="en-US" sz="1600" i="1" dirty="0"/>
              <a:t>only if high level US (+ KUB) not conclusive, always consider alternatively MRI</a:t>
            </a:r>
            <a:endParaRPr lang="en-GB" sz="16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138470" y="5065245"/>
            <a:ext cx="1601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600" dirty="0"/>
              <a:t>Nephrolithiasis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• unenhanced scan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• </a:t>
            </a:r>
            <a:r>
              <a:rPr lang="en-GB" sz="1200" dirty="0"/>
              <a:t>consider to further</a:t>
            </a:r>
          </a:p>
          <a:p>
            <a:pPr>
              <a:lnSpc>
                <a:spcPct val="80000"/>
              </a:lnSpc>
            </a:pPr>
            <a:r>
              <a:rPr lang="en-GB" sz="1200" dirty="0"/>
              <a:t>   reduce </a:t>
            </a:r>
            <a:r>
              <a:rPr lang="en-GB" sz="1200" dirty="0" err="1"/>
              <a:t>mAs</a:t>
            </a:r>
            <a:r>
              <a:rPr lang="en-GB" sz="1200" dirty="0"/>
              <a:t>,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• </a:t>
            </a:r>
            <a:r>
              <a:rPr lang="en-GB" sz="1200" dirty="0"/>
              <a:t>use low kV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85886" y="5063676"/>
            <a:ext cx="2299063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600" dirty="0" err="1"/>
              <a:t>Renovascular</a:t>
            </a:r>
            <a:r>
              <a:rPr lang="en-GB" sz="1600" dirty="0"/>
              <a:t> disease,</a:t>
            </a:r>
          </a:p>
          <a:p>
            <a:pPr>
              <a:lnSpc>
                <a:spcPct val="80000"/>
              </a:lnSpc>
            </a:pPr>
            <a:r>
              <a:rPr lang="en-GB" sz="1600" dirty="0"/>
              <a:t>vascular malformation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• arterial phase/CTA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60446" y="5029192"/>
            <a:ext cx="343097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600" dirty="0"/>
              <a:t>Trauma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• arterial phase: </a:t>
            </a:r>
            <a:r>
              <a:rPr lang="en-GB" sz="1200" dirty="0"/>
              <a:t>suspected vessel injury</a:t>
            </a:r>
          </a:p>
          <a:p>
            <a:pPr>
              <a:lnSpc>
                <a:spcPct val="80000"/>
              </a:lnSpc>
            </a:pPr>
            <a:r>
              <a:rPr lang="en-GB" sz="1200" dirty="0"/>
              <a:t>	</a:t>
            </a:r>
            <a:r>
              <a:rPr lang="en-GB" sz="1100" dirty="0"/>
              <a:t>not needed in split bolus protocol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• </a:t>
            </a:r>
            <a:r>
              <a:rPr lang="en-GB" sz="1400" dirty="0" err="1"/>
              <a:t>nephrographic</a:t>
            </a:r>
            <a:r>
              <a:rPr lang="en-GB" sz="1400" dirty="0"/>
              <a:t> phase</a:t>
            </a:r>
            <a:r>
              <a:rPr lang="en-GB" sz="1200" dirty="0"/>
              <a:t>: often sufficient,  </a:t>
            </a:r>
          </a:p>
          <a:p>
            <a:pPr>
              <a:lnSpc>
                <a:spcPct val="80000"/>
              </a:lnSpc>
            </a:pPr>
            <a:r>
              <a:rPr lang="en-GB" sz="1200" dirty="0"/>
              <a:t>   always informative </a:t>
            </a:r>
            <a:r>
              <a:rPr lang="en-GB" sz="1100" dirty="0"/>
              <a:t>(split bolus protocol ?)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• </a:t>
            </a:r>
            <a:r>
              <a:rPr lang="en-GB" sz="1400" dirty="0" err="1"/>
              <a:t>urographic</a:t>
            </a:r>
            <a:r>
              <a:rPr lang="en-GB" sz="1400" dirty="0"/>
              <a:t> phase: </a:t>
            </a:r>
            <a:r>
              <a:rPr lang="en-GB" sz="1200" dirty="0"/>
              <a:t>suspected injury of</a:t>
            </a:r>
          </a:p>
          <a:p>
            <a:pPr>
              <a:lnSpc>
                <a:spcPct val="80000"/>
              </a:lnSpc>
            </a:pPr>
            <a:r>
              <a:rPr lang="en-GB" sz="1200" dirty="0"/>
              <a:t>   collecting system only </a:t>
            </a:r>
            <a:r>
              <a:rPr lang="en-GB" sz="1100" dirty="0"/>
              <a:t>(reduce exposition up to 50%)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72853" y="5017705"/>
            <a:ext cx="253908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600" dirty="0"/>
              <a:t>Tumour, complication of infection, &amp; </a:t>
            </a:r>
            <a:r>
              <a:rPr lang="en-GB" sz="1600" dirty="0" err="1"/>
              <a:t>DDx</a:t>
            </a: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1400" dirty="0"/>
              <a:t>• </a:t>
            </a:r>
            <a:r>
              <a:rPr lang="en-GB" sz="1400" dirty="0" err="1"/>
              <a:t>nephrographic</a:t>
            </a:r>
            <a:r>
              <a:rPr lang="en-GB" sz="1400" dirty="0"/>
              <a:t> phase: </a:t>
            </a:r>
            <a:r>
              <a:rPr lang="en-GB" sz="1200" dirty="0"/>
              <a:t>usually</a:t>
            </a:r>
          </a:p>
          <a:p>
            <a:pPr>
              <a:lnSpc>
                <a:spcPct val="80000"/>
              </a:lnSpc>
            </a:pPr>
            <a:r>
              <a:rPr lang="en-GB" sz="1200" dirty="0"/>
              <a:t>    sufficient, mandatory</a:t>
            </a:r>
          </a:p>
          <a:p>
            <a:pPr>
              <a:lnSpc>
                <a:spcPct val="80000"/>
              </a:lnSpc>
            </a:pPr>
            <a:r>
              <a:rPr lang="en-GB" sz="1400" dirty="0"/>
              <a:t>• </a:t>
            </a:r>
            <a:r>
              <a:rPr lang="en-GB" sz="1400" dirty="0" err="1"/>
              <a:t>urographic</a:t>
            </a:r>
            <a:r>
              <a:rPr lang="en-GB" sz="1400" dirty="0"/>
              <a:t> phase: </a:t>
            </a:r>
            <a:r>
              <a:rPr lang="en-GB" sz="1200" dirty="0"/>
              <a:t>in selected</a:t>
            </a:r>
          </a:p>
          <a:p>
            <a:pPr>
              <a:lnSpc>
                <a:spcPct val="80000"/>
              </a:lnSpc>
            </a:pPr>
            <a:r>
              <a:rPr lang="en-GB" sz="1200" dirty="0"/>
              <a:t>    cases - assess involvement or</a:t>
            </a:r>
          </a:p>
          <a:p>
            <a:pPr>
              <a:lnSpc>
                <a:spcPct val="80000"/>
              </a:lnSpc>
            </a:pPr>
            <a:r>
              <a:rPr lang="en-GB" sz="1200" dirty="0"/>
              <a:t>    pathology of collecting system,    </a:t>
            </a:r>
          </a:p>
          <a:p>
            <a:pPr>
              <a:lnSpc>
                <a:spcPct val="80000"/>
              </a:lnSpc>
            </a:pPr>
            <a:r>
              <a:rPr lang="en-GB" sz="1200" dirty="0"/>
              <a:t>    reduce dose</a:t>
            </a:r>
          </a:p>
        </p:txBody>
      </p:sp>
    </p:spTree>
    <p:extLst>
      <p:ext uri="{BB962C8B-B14F-4D97-AF65-F5344CB8AC3E}">
        <p14:creationId xmlns:p14="http://schemas.microsoft.com/office/powerpoint/2010/main" val="362569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94" y="268109"/>
            <a:ext cx="8456206" cy="640269"/>
          </a:xfrm>
        </p:spPr>
        <p:txBody>
          <a:bodyPr>
            <a:normAutofit/>
          </a:bodyPr>
          <a:lstStyle/>
          <a:p>
            <a:r>
              <a:rPr lang="en-GB" sz="3200" dirty="0"/>
              <a:t>Distal </a:t>
            </a:r>
            <a:r>
              <a:rPr lang="en-GB" sz="3200" dirty="0" err="1"/>
              <a:t>colostogram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19" y="1699877"/>
            <a:ext cx="9613820" cy="11478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200" b="1" dirty="0"/>
              <a:t>Preparations</a:t>
            </a:r>
            <a:r>
              <a:rPr lang="en-GB" sz="2000" b="1" dirty="0"/>
              <a:t>: 	</a:t>
            </a:r>
            <a:r>
              <a:rPr lang="en-GB" sz="2100" dirty="0">
                <a:solidFill>
                  <a:srgbClr val="000000"/>
                </a:solidFill>
                <a:cs typeface="Times New Roman"/>
              </a:rPr>
              <a:t>c</a:t>
            </a:r>
            <a:r>
              <a:rPr lang="en-GB" sz="2100" dirty="0">
                <a:solidFill>
                  <a:srgbClr val="000000"/>
                </a:solidFill>
                <a:ea typeface="Times New Roman"/>
                <a:cs typeface="Times New Roman"/>
              </a:rPr>
              <a:t>onsider previous distal colon cleaning with enema (</a:t>
            </a:r>
            <a:r>
              <a:rPr lang="en-GB" sz="1900" dirty="0">
                <a:solidFill>
                  <a:srgbClr val="000000"/>
                </a:solidFill>
                <a:ea typeface="Times New Roman"/>
                <a:cs typeface="Times New Roman"/>
              </a:rPr>
              <a:t>not for </a:t>
            </a:r>
            <a:r>
              <a:rPr lang="en-GB" sz="1900" dirty="0" err="1">
                <a:solidFill>
                  <a:srgbClr val="000000"/>
                </a:solidFill>
                <a:ea typeface="Times New Roman"/>
                <a:cs typeface="Times New Roman"/>
              </a:rPr>
              <a:t>Hirschsprung</a:t>
            </a:r>
            <a:r>
              <a:rPr lang="en-GB" sz="2100" dirty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endParaRPr lang="de-AT" sz="2100" dirty="0">
              <a:latin typeface="Times New Roman"/>
              <a:ea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100" dirty="0"/>
              <a:t>		</a:t>
            </a:r>
            <a:r>
              <a:rPr lang="en-GB" sz="2100" dirty="0">
                <a:solidFill>
                  <a:srgbClr val="000000"/>
                </a:solidFill>
                <a:cs typeface="Times New Roman"/>
              </a:rPr>
              <a:t>s</a:t>
            </a:r>
            <a:r>
              <a:rPr lang="en-GB" sz="2100" dirty="0">
                <a:solidFill>
                  <a:srgbClr val="000000"/>
                </a:solidFill>
                <a:ea typeface="Times New Roman"/>
                <a:cs typeface="Times New Roman"/>
              </a:rPr>
              <a:t>kin markers on expected position of anus &amp; existing perineal external orifices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</a:t>
            </a:r>
            <a:r>
              <a:rPr lang="en-GB" sz="2100" dirty="0">
                <a:solidFill>
                  <a:srgbClr val="000000"/>
                </a:solidFill>
                <a:ea typeface="Times New Roman"/>
                <a:cs typeface="Times New Roman"/>
              </a:rPr>
              <a:t>Foley catheter (</a:t>
            </a:r>
            <a:r>
              <a:rPr lang="en-GB" sz="1900" dirty="0">
                <a:solidFill>
                  <a:srgbClr val="000000"/>
                </a:solidFill>
                <a:ea typeface="Times New Roman"/>
                <a:cs typeface="Times New Roman"/>
              </a:rPr>
              <a:t>18French or higher</a:t>
            </a:r>
            <a:r>
              <a:rPr lang="en-GB" sz="2100" dirty="0">
                <a:solidFill>
                  <a:srgbClr val="000000"/>
                </a:solidFill>
                <a:ea typeface="Times New Roman"/>
                <a:cs typeface="Times New Roman"/>
              </a:rPr>
              <a:t>) inserted into the stoma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000000"/>
                </a:solidFill>
                <a:ea typeface="Times New Roman"/>
                <a:cs typeface="Times New Roman"/>
              </a:rPr>
              <a:t>		          </a:t>
            </a:r>
            <a:r>
              <a:rPr lang="en-GB" sz="1900" dirty="0">
                <a:solidFill>
                  <a:srgbClr val="000000"/>
                </a:solidFill>
                <a:ea typeface="Times New Roman"/>
                <a:cs typeface="Times New Roman"/>
              </a:rPr>
              <a:t>balloon inflated &amp; pulled back to maintain pressure  </a:t>
            </a:r>
            <a:r>
              <a:rPr lang="en-GB" sz="1400" dirty="0">
                <a:solidFill>
                  <a:srgbClr val="000000"/>
                </a:solidFill>
                <a:ea typeface="Times New Roman"/>
                <a:cs typeface="Times New Roman"/>
              </a:rPr>
              <a:t>or 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consider bandage to avoid spillage</a:t>
            </a:r>
            <a:endParaRPr lang="de-AT" sz="1800" dirty="0">
              <a:latin typeface="Times New Roman"/>
              <a:ea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8118" y="4186133"/>
            <a:ext cx="9613821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GB" sz="2000" b="1" dirty="0"/>
              <a:t>Fluoroscopy: 	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always start</a:t>
            </a:r>
            <a:r>
              <a:rPr lang="en-GB" dirty="0">
                <a:ea typeface="Times New Roman"/>
                <a:cs typeface="Times New Roman"/>
              </a:rPr>
              <a:t> with 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lateral view, 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use pulsed fluoroscopy, proper use of shutters</a:t>
            </a: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cs typeface="Times New Roman"/>
              </a:rPr>
              <a:t>					</a:t>
            </a:r>
            <a:r>
              <a:rPr lang="en-US" sz="1600" dirty="0">
                <a:solidFill>
                  <a:srgbClr val="000000"/>
                </a:solidFill>
                <a:cs typeface="Times New Roman"/>
              </a:rPr>
              <a:t>add frontal view / oblique spot views, as needed - </a:t>
            </a:r>
            <a:r>
              <a:rPr lang="en-US" sz="1400" dirty="0">
                <a:solidFill>
                  <a:srgbClr val="000000"/>
                </a:solidFill>
                <a:cs typeface="Times New Roman"/>
              </a:rPr>
              <a:t>optional rotational 3D fluoroscopy</a:t>
            </a:r>
            <a:r>
              <a:rPr lang="en-GB" sz="1600" dirty="0"/>
              <a:t>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2048" y="4891065"/>
            <a:ext cx="949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Documentation: 	</a:t>
            </a:r>
            <a:r>
              <a:rPr lang="en-US" dirty="0"/>
              <a:t>last-image hold (</a:t>
            </a:r>
            <a:r>
              <a:rPr lang="en-US" sz="1600" dirty="0"/>
              <a:t>pulsed fluoroscopy</a:t>
            </a:r>
            <a:r>
              <a:rPr lang="en-US" dirty="0"/>
              <a:t>, </a:t>
            </a:r>
            <a:r>
              <a:rPr lang="en-US" sz="1600" dirty="0"/>
              <a:t>if normal</a:t>
            </a:r>
            <a:r>
              <a:rPr lang="en-US" dirty="0"/>
              <a:t>)</a:t>
            </a:r>
            <a:r>
              <a:rPr lang="en-GB" sz="1600" dirty="0"/>
              <a:t>, </a:t>
            </a:r>
            <a:r>
              <a:rPr lang="en-GB" dirty="0"/>
              <a:t>spot films </a:t>
            </a:r>
            <a:r>
              <a:rPr lang="en-GB" sz="1600" dirty="0"/>
              <a:t>for pathology, keep video</a:t>
            </a:r>
          </a:p>
          <a:p>
            <a:r>
              <a:rPr lang="en-GB" sz="1600" dirty="0"/>
              <a:t>					</a:t>
            </a:r>
            <a:r>
              <a:rPr lang="en-GB" sz="1600" dirty="0">
                <a:solidFill>
                  <a:srgbClr val="000000"/>
                </a:solidFill>
                <a:cs typeface="Times New Roman"/>
              </a:rPr>
              <a:t>d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istal colon length &amp; calibre</a:t>
            </a:r>
            <a:r>
              <a:rPr lang="de-AT" sz="1600" dirty="0">
                <a:latin typeface="Times New Roman"/>
                <a:ea typeface="Times New Roman"/>
              </a:rPr>
              <a:t>, 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distance from blind rectal pouch to anal dimple,</a:t>
            </a:r>
            <a:r>
              <a:rPr lang="de-AT" sz="1600" dirty="0">
                <a:latin typeface="Times New Roman"/>
                <a:ea typeface="Times New Roman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Times New Roman"/>
              </a:rPr>
              <a:t>f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istula? </a:t>
            </a:r>
            <a:endParaRPr lang="en-GB" sz="1600" dirty="0"/>
          </a:p>
          <a:p>
            <a:r>
              <a:rPr lang="en-GB" sz="1600" dirty="0"/>
              <a:t>				</a:t>
            </a:r>
            <a:r>
              <a:rPr lang="en-GB" dirty="0"/>
              <a:t>	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precise characterization </a:t>
            </a:r>
            <a:r>
              <a:rPr lang="en-GB" sz="1400" dirty="0">
                <a:solidFill>
                  <a:srgbClr val="000000"/>
                </a:solidFill>
                <a:ea typeface="Times New Roman"/>
                <a:cs typeface="Times New Roman"/>
              </a:rPr>
              <a:t>(connecting structures, course, length, calibre)</a:t>
            </a:r>
            <a:endParaRPr lang="de-AT" sz="1400" dirty="0">
              <a:latin typeface="Times New Roman"/>
              <a:ea typeface="Times New Roman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6680" y="6565030"/>
            <a:ext cx="958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/>
              <a:t>CA = contrast agent, H</a:t>
            </a:r>
            <a:r>
              <a:rPr lang="en-GB" sz="1000" baseline="-25000" dirty="0"/>
              <a:t>2</a:t>
            </a:r>
            <a:r>
              <a:rPr lang="en-GB" sz="1000" dirty="0"/>
              <a:t>O = water, I = iodine, </a:t>
            </a:r>
            <a:r>
              <a:rPr lang="en-GB" sz="1000" dirty="0" err="1"/>
              <a:t>ce</a:t>
            </a:r>
            <a:r>
              <a:rPr lang="en-GB" sz="1000" dirty="0"/>
              <a:t>-VUS = contrast enhanced voiding </a:t>
            </a:r>
            <a:r>
              <a:rPr lang="en-GB" sz="1000" dirty="0" err="1"/>
              <a:t>urosonography</a:t>
            </a:r>
            <a:r>
              <a:rPr lang="en-GB" sz="1000" dirty="0"/>
              <a:t>, VCUG = voiding </a:t>
            </a:r>
            <a:r>
              <a:rPr lang="en-GB" sz="1000" dirty="0" err="1"/>
              <a:t>cystourethrography</a:t>
            </a:r>
            <a:r>
              <a:rPr lang="en-GB" sz="1000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97844" y="29657"/>
            <a:ext cx="389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2017;47:1369-1380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98118" y="1022912"/>
            <a:ext cx="961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en-GB" sz="2000" b="1" dirty="0"/>
              <a:t>Indications: 	</a:t>
            </a:r>
            <a:r>
              <a:rPr lang="en-GB" dirty="0">
                <a:solidFill>
                  <a:srgbClr val="000000"/>
                </a:solidFill>
                <a:cs typeface="Times New Roman"/>
              </a:rPr>
              <a:t>an</a:t>
            </a:r>
            <a:r>
              <a:rPr lang="en-GB" dirty="0">
                <a:solidFill>
                  <a:srgbClr val="000000"/>
                </a:solidFill>
                <a:ea typeface="Calibri"/>
                <a:cs typeface="Times New Roman"/>
              </a:rPr>
              <a:t>orectal &amp; cloacal malformations, other specific case-based conditions</a:t>
            </a:r>
          </a:p>
          <a:p>
            <a:pPr marL="1789113" indent="-1789113"/>
            <a:r>
              <a:rPr lang="en-GB" sz="1600" dirty="0">
                <a:solidFill>
                  <a:srgbClr val="000000"/>
                </a:solidFill>
                <a:cs typeface="Times New Roman"/>
              </a:rPr>
              <a:t>			</a:t>
            </a:r>
            <a:r>
              <a:rPr lang="en-GB" sz="1600" dirty="0" err="1">
                <a:solidFill>
                  <a:srgbClr val="000000"/>
                </a:solidFill>
                <a:ea typeface="Calibri"/>
                <a:cs typeface="Times New Roman"/>
              </a:rPr>
              <a:t>eg</a:t>
            </a:r>
            <a:r>
              <a:rPr lang="en-GB" sz="1600" dirty="0">
                <a:solidFill>
                  <a:srgbClr val="000000"/>
                </a:solidFill>
                <a:ea typeface="Calibri"/>
                <a:cs typeface="Times New Roman"/>
              </a:rPr>
              <a:t>., after bowel perforation, </a:t>
            </a:r>
            <a:r>
              <a:rPr lang="en-GB" sz="1600" dirty="0" err="1">
                <a:solidFill>
                  <a:srgbClr val="000000"/>
                </a:solidFill>
                <a:ea typeface="Calibri"/>
                <a:cs typeface="Times New Roman"/>
              </a:rPr>
              <a:t>Hirschsprung</a:t>
            </a:r>
            <a:r>
              <a:rPr lang="en-GB" sz="1600" dirty="0">
                <a:solidFill>
                  <a:srgbClr val="000000"/>
                </a:solidFill>
                <a:ea typeface="Calibri"/>
                <a:cs typeface="Times New Roman"/>
              </a:rPr>
              <a:t> disease </a:t>
            </a:r>
            <a:r>
              <a:rPr lang="en-GB" sz="1400" dirty="0">
                <a:solidFill>
                  <a:srgbClr val="000000"/>
                </a:solidFill>
                <a:ea typeface="Calibri"/>
                <a:cs typeface="Times New Roman"/>
              </a:rPr>
              <a:t>(for transition zone</a:t>
            </a:r>
            <a:r>
              <a:rPr lang="en-GB" sz="1600" dirty="0">
                <a:solidFill>
                  <a:srgbClr val="000000"/>
                </a:solidFill>
                <a:ea typeface="Calibri"/>
                <a:cs typeface="Times New Roman"/>
              </a:rPr>
              <a:t>), colonic atresia </a:t>
            </a:r>
            <a:endParaRPr lang="de-AT" sz="1600" dirty="0">
              <a:ea typeface="Calibri"/>
              <a:cs typeface="Times New Roman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2047" y="2816505"/>
            <a:ext cx="9480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000" b="1" dirty="0"/>
              <a:t>CA: 		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 		water-soluble iodine contrast agent (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100mg I/ml, or less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) in infants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					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or barium in older children (</a:t>
            </a:r>
            <a:r>
              <a:rPr lang="en-GB" sz="1400" dirty="0">
                <a:solidFill>
                  <a:srgbClr val="000000"/>
                </a:solidFill>
                <a:ea typeface="Times New Roman"/>
                <a:cs typeface="Times New Roman"/>
              </a:rPr>
              <a:t>if perforation / leakage not expected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endParaRPr lang="de-AT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dirty="0"/>
              <a:t>					</a:t>
            </a:r>
            <a:r>
              <a:rPr lang="en-US" sz="1600" dirty="0"/>
              <a:t>install </a:t>
            </a:r>
            <a:r>
              <a:rPr lang="en-GB" sz="1600" dirty="0">
                <a:solidFill>
                  <a:srgbClr val="000000"/>
                </a:solidFill>
                <a:cs typeface="Times New Roman"/>
              </a:rPr>
              <a:t>b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y hand or instillation by infusion at 80-120 cm H2O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	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distal colon progressively filled under fluoroscopic guidance</a:t>
            </a:r>
            <a:r>
              <a:rPr lang="de-AT" sz="1600" dirty="0">
                <a:latin typeface="Times New Roman"/>
                <a:ea typeface="Times New Roman"/>
              </a:rPr>
              <a:t> </a:t>
            </a:r>
          </a:p>
          <a:p>
            <a:pPr>
              <a:defRPr/>
            </a:pPr>
            <a:r>
              <a:rPr lang="de-AT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		</a:t>
            </a:r>
            <a:r>
              <a:rPr lang="en-GB" sz="1600" dirty="0">
                <a:solidFill>
                  <a:srgbClr val="000000"/>
                </a:solidFill>
                <a:ea typeface="Times New Roman"/>
                <a:cs typeface="Times New Roman"/>
              </a:rPr>
              <a:t>maintain high pressure to allow for filling of potential fistula</a:t>
            </a:r>
            <a:endParaRPr lang="de-AT" sz="1600" dirty="0">
              <a:latin typeface="Times New Roman"/>
              <a:ea typeface="Times New Roman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39089" y="5814395"/>
            <a:ext cx="65815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GB" dirty="0"/>
              <a:t>proceed to </a:t>
            </a:r>
            <a:r>
              <a:rPr lang="en-GB" dirty="0" err="1"/>
              <a:t>genitography</a:t>
            </a:r>
            <a:r>
              <a:rPr lang="en-GB" dirty="0"/>
              <a:t> / </a:t>
            </a:r>
            <a:r>
              <a:rPr lang="en-GB" dirty="0" err="1"/>
              <a:t>fistulography</a:t>
            </a:r>
            <a:r>
              <a:rPr lang="en-GB" dirty="0"/>
              <a:t> &amp;VCUG (</a:t>
            </a:r>
            <a:r>
              <a:rPr lang="en-GB" dirty="0" err="1"/>
              <a:t>ce</a:t>
            </a:r>
            <a:r>
              <a:rPr lang="en-GB" dirty="0"/>
              <a:t>-VUS) as needed</a:t>
            </a:r>
            <a:endParaRPr lang="en-GB" dirty="0">
              <a:solidFill>
                <a:srgbClr val="000000"/>
              </a:solidFill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GB" sz="1600" dirty="0">
                <a:solidFill>
                  <a:srgbClr val="000000"/>
                </a:solidFill>
                <a:cs typeface="Times New Roman"/>
              </a:rPr>
              <a:t>	</a:t>
            </a:r>
            <a:r>
              <a:rPr lang="en-GB" sz="1600" b="1" i="1" dirty="0">
                <a:solidFill>
                  <a:srgbClr val="000000"/>
                </a:solidFill>
                <a:ea typeface="Times New Roman"/>
                <a:cs typeface="Times New Roman"/>
              </a:rPr>
              <a:t>NOTE: </a:t>
            </a:r>
            <a:r>
              <a:rPr lang="en-GB" sz="1600" i="1" dirty="0">
                <a:solidFill>
                  <a:srgbClr val="000000"/>
                </a:solidFill>
                <a:ea typeface="Times New Roman"/>
                <a:cs typeface="Times New Roman"/>
              </a:rPr>
              <a:t>all perineal orifices must be </a:t>
            </a:r>
            <a:r>
              <a:rPr lang="en-GB" sz="1600" i="1" dirty="0" err="1">
                <a:solidFill>
                  <a:srgbClr val="000000"/>
                </a:solidFill>
                <a:ea typeface="Times New Roman"/>
                <a:cs typeface="Times New Roman"/>
              </a:rPr>
              <a:t>opacified</a:t>
            </a:r>
            <a:r>
              <a:rPr lang="en-GB" sz="1600" i="1" dirty="0">
                <a:solidFill>
                  <a:srgbClr val="000000"/>
                </a:solidFill>
                <a:ea typeface="Times New Roman"/>
                <a:cs typeface="Times New Roman"/>
              </a:rPr>
              <a:t> in cloacal malformation</a:t>
            </a:r>
            <a:endParaRPr lang="de-AT" sz="1600" i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08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709" y="216739"/>
            <a:ext cx="8543925" cy="802228"/>
          </a:xfrm>
        </p:spPr>
        <p:txBody>
          <a:bodyPr>
            <a:normAutofit/>
          </a:bodyPr>
          <a:lstStyle/>
          <a:p>
            <a:r>
              <a:rPr lang="en-GB" sz="3200" dirty="0"/>
              <a:t>Fluoroscopic </a:t>
            </a:r>
            <a:r>
              <a:rPr lang="en-GB" sz="3200" dirty="0" err="1"/>
              <a:t>genitography</a:t>
            </a:r>
            <a:r>
              <a:rPr lang="en-GB" sz="3200" dirty="0"/>
              <a:t> in infants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" y="1068715"/>
            <a:ext cx="9509760" cy="6899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b="1" dirty="0"/>
              <a:t>Indications: 	</a:t>
            </a:r>
            <a:r>
              <a:rPr lang="en-GB" sz="2200" dirty="0"/>
              <a:t>e.g., </a:t>
            </a:r>
            <a:r>
              <a:rPr lang="en-GB" sz="1900" dirty="0"/>
              <a:t>complex malformations, for surgical planning (</a:t>
            </a:r>
            <a:r>
              <a:rPr lang="en-GB" sz="1700" dirty="0"/>
              <a:t>preoperatively</a:t>
            </a:r>
            <a:r>
              <a:rPr lang="en-GB" sz="1900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900" dirty="0"/>
              <a:t>		</a:t>
            </a:r>
            <a:r>
              <a:rPr lang="en-GB" sz="1700" dirty="0"/>
              <a:t>possibly at same session &amp; using same catheter as for US-</a:t>
            </a:r>
            <a:r>
              <a:rPr lang="en-GB" sz="1700" dirty="0" err="1"/>
              <a:t>genitography</a:t>
            </a:r>
            <a:r>
              <a:rPr lang="en-GB" sz="1700" dirty="0"/>
              <a:t> </a:t>
            </a:r>
            <a:r>
              <a:rPr lang="en-GB" sz="1600" dirty="0"/>
              <a:t>(</a:t>
            </a:r>
            <a:r>
              <a:rPr lang="en-GB" sz="1500" dirty="0"/>
              <a:t>reduce invasiveness</a:t>
            </a:r>
            <a:r>
              <a:rPr lang="en-GB" sz="1600" dirty="0"/>
              <a:t>)</a:t>
            </a:r>
            <a:endParaRPr lang="en-GB" sz="1900" dirty="0"/>
          </a:p>
        </p:txBody>
      </p:sp>
      <p:sp>
        <p:nvSpPr>
          <p:cNvPr id="4" name="Textfeld 3"/>
          <p:cNvSpPr txBox="1"/>
          <p:nvPr/>
        </p:nvSpPr>
        <p:spPr>
          <a:xfrm>
            <a:off x="198121" y="2644259"/>
            <a:ext cx="939001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Preparation: 	</a:t>
            </a:r>
            <a:r>
              <a:rPr lang="en-GB" b="1" dirty="0"/>
              <a:t>	</a:t>
            </a:r>
            <a:r>
              <a:rPr lang="en-GB" dirty="0"/>
              <a:t>vaginal catheterisation under sterile conditions</a:t>
            </a:r>
          </a:p>
          <a:p>
            <a:pPr>
              <a:lnSpc>
                <a:spcPct val="80000"/>
              </a:lnSpc>
            </a:pPr>
            <a:r>
              <a:rPr lang="en-GB" dirty="0"/>
              <a:t>					</a:t>
            </a:r>
            <a:r>
              <a:rPr lang="en-GB" sz="1600" dirty="0"/>
              <a:t>6-8 French feeding tube (</a:t>
            </a:r>
            <a:r>
              <a:rPr lang="en-GB" sz="1400" dirty="0"/>
              <a:t>thinner if urogenital sinus tract</a:t>
            </a:r>
            <a:r>
              <a:rPr lang="en-GB" sz="1600" dirty="0"/>
              <a:t>), avoid any air in catheter,</a:t>
            </a:r>
          </a:p>
          <a:p>
            <a:r>
              <a:rPr lang="en-GB" sz="1600" dirty="0"/>
              <a:t>				skin makers on perineal external orifices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120" y="3593511"/>
            <a:ext cx="9509760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Fluoroscopy:		</a:t>
            </a:r>
            <a:r>
              <a:rPr lang="en-GB" dirty="0"/>
              <a:t>first assess pelvis for</a:t>
            </a:r>
            <a:r>
              <a:rPr lang="en-GB" sz="2000" b="1" dirty="0"/>
              <a:t> </a:t>
            </a:r>
            <a:r>
              <a:rPr lang="en-GB" dirty="0"/>
              <a:t>spinal / sacral abnormalities</a:t>
            </a:r>
          </a:p>
          <a:p>
            <a:pPr>
              <a:lnSpc>
                <a:spcPct val="80000"/>
              </a:lnSpc>
            </a:pPr>
            <a:r>
              <a:rPr lang="en-GB" dirty="0"/>
              <a:t>					</a:t>
            </a:r>
            <a:r>
              <a:rPr lang="en-GB" sz="1600" dirty="0"/>
              <a:t>before infusing CA</a:t>
            </a:r>
          </a:p>
          <a:p>
            <a:r>
              <a:rPr lang="en-GB" sz="1600" dirty="0"/>
              <a:t>				</a:t>
            </a:r>
            <a:r>
              <a:rPr lang="en-GB" dirty="0"/>
              <a:t>then: infuse /inject CA</a:t>
            </a:r>
          </a:p>
          <a:p>
            <a:r>
              <a:rPr lang="en-GB" sz="1600" dirty="0"/>
              <a:t>					water-soluble non-ionic CA, 100-150 mg I/ml, or even more diluted in </a:t>
            </a:r>
            <a:r>
              <a:rPr lang="en-GB" sz="1600" dirty="0" err="1"/>
              <a:t>NaCl</a:t>
            </a:r>
            <a:endParaRPr lang="en-GB" sz="1600" dirty="0"/>
          </a:p>
          <a:p>
            <a:r>
              <a:rPr lang="en-GB" sz="1600" dirty="0"/>
              <a:t>				</a:t>
            </a:r>
            <a:r>
              <a:rPr lang="en-GB" dirty="0"/>
              <a:t>observe, take frontal, oblique &amp; lateral views </a:t>
            </a:r>
          </a:p>
          <a:p>
            <a:pPr>
              <a:lnSpc>
                <a:spcPct val="90000"/>
              </a:lnSpc>
            </a:pPr>
            <a:r>
              <a:rPr lang="en-GB" dirty="0"/>
              <a:t>					</a:t>
            </a:r>
            <a:r>
              <a:rPr lang="en-GB" sz="1600" dirty="0"/>
              <a:t>documentation by last image hold &amp; guided spot films (</a:t>
            </a:r>
            <a:r>
              <a:rPr lang="en-GB" sz="1400" dirty="0"/>
              <a:t>in pathology</a:t>
            </a:r>
            <a:r>
              <a:rPr lang="en-GB" sz="1600" dirty="0"/>
              <a:t>), keep video</a:t>
            </a:r>
          </a:p>
          <a:p>
            <a:r>
              <a:rPr lang="en-GB" sz="1600" dirty="0"/>
              <a:t>				</a:t>
            </a:r>
            <a:r>
              <a:rPr lang="en-GB" dirty="0"/>
              <a:t>in urogenital sinus tract / fistula</a:t>
            </a:r>
            <a:r>
              <a:rPr lang="en-GB" sz="1600" dirty="0"/>
              <a:t>: insert second catheter into urethra </a:t>
            </a:r>
          </a:p>
          <a:p>
            <a:r>
              <a:rPr lang="en-GB" sz="1600" dirty="0"/>
              <a:t>					if bladder fails to </a:t>
            </a:r>
            <a:r>
              <a:rPr lang="en-GB" sz="1600" dirty="0" err="1"/>
              <a:t>opacify</a:t>
            </a:r>
            <a:endParaRPr lang="en-GB" sz="1600" dirty="0"/>
          </a:p>
          <a:p>
            <a:r>
              <a:rPr lang="en-GB" sz="1600" dirty="0"/>
              <a:t>						</a:t>
            </a:r>
            <a:r>
              <a:rPr lang="en-GB" sz="1400" dirty="0"/>
              <a:t>possibly blind catheterisation, curved tip catheter</a:t>
            </a:r>
          </a:p>
        </p:txBody>
      </p:sp>
      <p:sp>
        <p:nvSpPr>
          <p:cNvPr id="7" name="Rechteck 6"/>
          <p:cNvSpPr/>
          <p:nvPr/>
        </p:nvSpPr>
        <p:spPr>
          <a:xfrm>
            <a:off x="2483030" y="1596233"/>
            <a:ext cx="6909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/>
              <a:t>Note</a:t>
            </a:r>
            <a:r>
              <a:rPr lang="en-GB" sz="1600" i="1" dirty="0"/>
              <a:t>: always first detailed baseline US, complemented by (</a:t>
            </a:r>
            <a:r>
              <a:rPr lang="en-GB" sz="1600" i="1" dirty="0" err="1"/>
              <a:t>ce</a:t>
            </a:r>
            <a:r>
              <a:rPr lang="en-GB" sz="1600" i="1" dirty="0"/>
              <a:t>-)US-</a:t>
            </a:r>
            <a:r>
              <a:rPr lang="en-GB" sz="1600" i="1" dirty="0" err="1"/>
              <a:t>genitography</a:t>
            </a:r>
            <a:endParaRPr lang="en-GB" sz="1600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666206" y="5974591"/>
            <a:ext cx="913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proceed with VCUG thereafter for VUR evaluation - </a:t>
            </a:r>
            <a:r>
              <a:rPr lang="en-GB" sz="1600" dirty="0"/>
              <a:t>to complete study if needed / indicated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4870" y="6567001"/>
            <a:ext cx="9744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Abbreviations: </a:t>
            </a:r>
            <a:r>
              <a:rPr lang="en-GB" sz="1000" dirty="0"/>
              <a:t>CA = contrast agent, I = iodine, </a:t>
            </a:r>
            <a:r>
              <a:rPr lang="en-GB" sz="1000" dirty="0" err="1"/>
              <a:t>NaCl</a:t>
            </a:r>
            <a:r>
              <a:rPr lang="en-GB" sz="1000" dirty="0"/>
              <a:t> = saline, US = ultrasound, VCUG = voiding </a:t>
            </a:r>
            <a:r>
              <a:rPr lang="en-GB" sz="1000" dirty="0" err="1"/>
              <a:t>cystourethrography</a:t>
            </a:r>
            <a:r>
              <a:rPr lang="en-GB" sz="1000" dirty="0"/>
              <a:t>, VUR = </a:t>
            </a:r>
            <a:r>
              <a:rPr lang="en-GB" sz="1000" dirty="0" err="1"/>
              <a:t>vesico</a:t>
            </a:r>
            <a:r>
              <a:rPr lang="en-GB" sz="1000" dirty="0"/>
              <a:t>-urethral reflux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76457" y="26322"/>
            <a:ext cx="2314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Radiol</a:t>
            </a:r>
            <a:r>
              <a:rPr lang="de-A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2014;44:496-502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7709" y="1962482"/>
            <a:ext cx="7378748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Technique: 		</a:t>
            </a:r>
            <a:r>
              <a:rPr lang="en-US" dirty="0"/>
              <a:t>only use pulsed fluoroscopy (</a:t>
            </a:r>
            <a:r>
              <a:rPr lang="en-US" sz="1600" dirty="0"/>
              <a:t>avoid C-arm</a:t>
            </a:r>
            <a:r>
              <a:rPr lang="en-US" dirty="0"/>
              <a:t>) </a:t>
            </a:r>
          </a:p>
          <a:p>
            <a:pPr>
              <a:lnSpc>
                <a:spcPct val="80000"/>
              </a:lnSpc>
            </a:pPr>
            <a:r>
              <a:rPr lang="en-US" dirty="0"/>
              <a:t>					</a:t>
            </a:r>
            <a:r>
              <a:rPr lang="en-US" sz="1600" dirty="0"/>
              <a:t>proper use of filters, grid, shutters (</a:t>
            </a:r>
            <a:r>
              <a:rPr lang="en-US" sz="1400" dirty="0"/>
              <a:t>not electronic margins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826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8374</Words>
  <Application>Microsoft Office PowerPoint</Application>
  <PresentationFormat>A4-Papier (210 x 297 mm)</PresentationFormat>
  <Paragraphs>1249</Paragraphs>
  <Slides>55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73" baseType="lpstr">
      <vt:lpstr>ＭＳ Ｐゴシック</vt:lpstr>
      <vt:lpstr>Arial</vt:lpstr>
      <vt:lpstr>Calibri</vt:lpstr>
      <vt:lpstr>Calibri Light</vt:lpstr>
      <vt:lpstr>Comic Sans MS</vt:lpstr>
      <vt:lpstr>Courier New</vt:lpstr>
      <vt:lpstr>Gill Sans</vt:lpstr>
      <vt:lpstr>KllnxdAdvTT577c760c</vt:lpstr>
      <vt:lpstr>Lucida Grande</vt:lpstr>
      <vt:lpstr>New York</vt:lpstr>
      <vt:lpstr>Symbol</vt:lpstr>
      <vt:lpstr>Times New Roman</vt:lpstr>
      <vt:lpstr>WbnpbgAdvTT3713a231</vt:lpstr>
      <vt:lpstr>Wingdings</vt:lpstr>
      <vt:lpstr>Wingdings 3</vt:lpstr>
      <vt:lpstr>ヒラギノ角ゴ ProN W3</vt:lpstr>
      <vt:lpstr>Office</vt:lpstr>
      <vt:lpstr>Acrobat Document</vt:lpstr>
      <vt:lpstr>ESPR Abdominal (GI and GU) Imaging Task Force – recommendations  in part together with ESUR paediatric urogenital imaging working group</vt:lpstr>
      <vt:lpstr>ESPR Abdominal Task Force Group</vt:lpstr>
      <vt:lpstr>Introduction &amp; general remarks</vt:lpstr>
      <vt:lpstr>PART I: Procedural recommendations  (listed in alphabetical order)</vt:lpstr>
      <vt:lpstr>„Anatomic“ paediatric MR-Urography (MRU)</vt:lpstr>
      <vt:lpstr>Contrast-enhanced voiding urosonography = ce-VUS</vt:lpstr>
      <vt:lpstr>CT in the paediatric urinary tract (uro-CT)</vt:lpstr>
      <vt:lpstr>Distal colostogram</vt:lpstr>
      <vt:lpstr>Fluoroscopic genitography in infants</vt:lpstr>
      <vt:lpstr>Intravenous urography (IVU) in childhood</vt:lpstr>
      <vt:lpstr>Neonatal female genital ultrasound </vt:lpstr>
      <vt:lpstr>Paediatric gastrointestinal (bowel) ultrasound (GI-US)</vt:lpstr>
      <vt:lpstr>Paediatric urosonography</vt:lpstr>
      <vt:lpstr>PowerPoint-Präsentation</vt:lpstr>
      <vt:lpstr>Renal iv. contrast-enhanced ultrasound (renal CEUS)</vt:lpstr>
      <vt:lpstr>Renal biopsy in childhood</vt:lpstr>
      <vt:lpstr>Retrograde urethrography</vt:lpstr>
      <vt:lpstr>Sonographic (ultrasound) genitography</vt:lpstr>
      <vt:lpstr>Voiding cysto-urethrography= VCUG</vt:lpstr>
      <vt:lpstr>Part II: Imaging algorithms (listed in alphabetical order)</vt:lpstr>
      <vt:lpstr>PowerPoint-Präsentation</vt:lpstr>
      <vt:lpstr>Imaging algorithm in suspected biliary atresia (BA)</vt:lpstr>
      <vt:lpstr>Imaging in childhood urinary tract infection (UTI)</vt:lpstr>
      <vt:lpstr>Imaging in mild foetal pelvi-caliceal distention (PCD)</vt:lpstr>
      <vt:lpstr>early US + VCUG / ce-VUS *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Renal transplantation in childhood: pre-transplant imaging </vt:lpstr>
      <vt:lpstr>Renal transplantation in childhood: post-transplant imaging </vt:lpstr>
      <vt:lpstr>PowerPoint-Präsentation</vt:lpstr>
      <vt:lpstr>Post-transplant imaging in children: Routine follow-up</vt:lpstr>
      <vt:lpstr>Part III: Miscellaneous statements  (listed in alphabetical order)</vt:lpstr>
      <vt:lpstr>Potential indications for ce-US in infants &amp; children</vt:lpstr>
      <vt:lpstr>Gadolinium &amp; NSF in children</vt:lpstr>
      <vt:lpstr>US grading of PCD / UTD in neonates &amp; infants</vt:lpstr>
      <vt:lpstr>Typical US appearances in Cystic Kidney Disease (CKD) </vt:lpstr>
      <vt:lpstr>Imaging in suspected childhood cystic kidney disease</vt:lpstr>
      <vt:lpstr>CKD – when to do what</vt:lpstr>
      <vt:lpstr>Standardised terminology in paediatric urogenital radiology</vt:lpstr>
      <vt:lpstr>Standardised terminology in paediatric urogenital radiology</vt:lpstr>
      <vt:lpstr>Summary &amp; conclusion</vt:lpstr>
      <vt:lpstr>PowerPoint-Präsentation</vt:lpstr>
      <vt:lpstr>PowerPoint-Präsentation</vt:lpstr>
      <vt:lpstr>PowerPoint-Präsentation</vt:lpstr>
      <vt:lpstr>Other (consensus) statements from/with TF involvement</vt:lpstr>
    </vt:vector>
  </TitlesOfParts>
  <Company>KAGes.m.b.H.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ESPR Abdominal (GI and GU) Imaging Task Force – recommendations,  in part together with ESUR pediatric urogenital imaging working group</dc:title>
  <dc:creator>Riccabona Michael, Univ.Prof.Dr., OA</dc:creator>
  <cp:lastModifiedBy>Michael Riccabona</cp:lastModifiedBy>
  <cp:revision>162</cp:revision>
  <dcterms:created xsi:type="dcterms:W3CDTF">2020-10-13T08:13:58Z</dcterms:created>
  <dcterms:modified xsi:type="dcterms:W3CDTF">2021-04-21T10:21:55Z</dcterms:modified>
</cp:coreProperties>
</file>